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51"/>
  </p:notesMasterIdLst>
  <p:sldIdLst>
    <p:sldId id="256" r:id="rId2"/>
    <p:sldId id="257" r:id="rId3"/>
    <p:sldId id="294" r:id="rId4"/>
    <p:sldId id="258" r:id="rId5"/>
    <p:sldId id="259" r:id="rId6"/>
    <p:sldId id="260" r:id="rId7"/>
    <p:sldId id="261" r:id="rId8"/>
    <p:sldId id="262" r:id="rId9"/>
    <p:sldId id="263" r:id="rId10"/>
    <p:sldId id="264" r:id="rId11"/>
    <p:sldId id="295" r:id="rId12"/>
    <p:sldId id="265" r:id="rId13"/>
    <p:sldId id="296" r:id="rId14"/>
    <p:sldId id="266" r:id="rId15"/>
    <p:sldId id="267" r:id="rId16"/>
    <p:sldId id="29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305" r:id="rId35"/>
    <p:sldId id="285" r:id="rId36"/>
    <p:sldId id="299" r:id="rId37"/>
    <p:sldId id="298" r:id="rId38"/>
    <p:sldId id="286" r:id="rId39"/>
    <p:sldId id="287" r:id="rId40"/>
    <p:sldId id="288" r:id="rId41"/>
    <p:sldId id="289" r:id="rId42"/>
    <p:sldId id="290" r:id="rId43"/>
    <p:sldId id="291" r:id="rId44"/>
    <p:sldId id="292" r:id="rId45"/>
    <p:sldId id="304" r:id="rId46"/>
    <p:sldId id="301" r:id="rId47"/>
    <p:sldId id="302" r:id="rId48"/>
    <p:sldId id="303" r:id="rId49"/>
    <p:sldId id="293"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899E0-DC1A-48FC-9CC3-825D6F32A0AF}" type="datetimeFigureOut">
              <a:rPr lang="ru-RU" smtClean="0"/>
              <a:pPr/>
              <a:t>06.08.2016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C47C9-963D-4B70-8F20-635F7B9881E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Мастерская зрелищных представлений 1</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Булановский</a:t>
            </a:r>
            <a:r>
              <a:rPr lang="ru-RU" dirty="0" smtClean="0"/>
              <a:t> о возвращении</a:t>
            </a:r>
            <a:r>
              <a:rPr lang="ru-RU" baseline="0" dirty="0" smtClean="0"/>
              <a:t> </a:t>
            </a:r>
            <a:r>
              <a:rPr lang="ru-RU" baseline="0" dirty="0" err="1" smtClean="0"/>
              <a:t>Бахауллы</a:t>
            </a:r>
            <a:r>
              <a:rPr lang="ru-RU" baseline="0" dirty="0" smtClean="0"/>
              <a:t> в Багдад 1</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Булановский</a:t>
            </a:r>
            <a:r>
              <a:rPr lang="ru-RU" dirty="0" smtClean="0"/>
              <a:t> о возвращении</a:t>
            </a:r>
            <a:r>
              <a:rPr lang="ru-RU" baseline="0" dirty="0" smtClean="0"/>
              <a:t> </a:t>
            </a:r>
            <a:r>
              <a:rPr lang="ru-RU" baseline="0" dirty="0" err="1" smtClean="0"/>
              <a:t>Бахауллы</a:t>
            </a:r>
            <a:r>
              <a:rPr lang="ru-RU" baseline="0" dirty="0" smtClean="0"/>
              <a:t> в Багдад 2</a:t>
            </a:r>
            <a:endParaRPr lang="ru-RU" dirty="0" smtClean="0"/>
          </a:p>
        </p:txBody>
      </p:sp>
      <p:sp>
        <p:nvSpPr>
          <p:cNvPr id="4" name="Номер слайда 3"/>
          <p:cNvSpPr>
            <a:spLocks noGrp="1"/>
          </p:cNvSpPr>
          <p:nvPr>
            <p:ph type="sldNum" sz="quarter" idx="10"/>
          </p:nvPr>
        </p:nvSpPr>
        <p:spPr/>
        <p:txBody>
          <a:bodyPr/>
          <a:lstStyle/>
          <a:p>
            <a:fld id="{4D9C47C9-963D-4B70-8F20-635F7B9881EA}" type="slidenum">
              <a:rPr lang="ru-RU" smtClean="0"/>
              <a:pPr/>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Бахаулла</a:t>
            </a:r>
            <a:r>
              <a:rPr lang="ru-RU" dirty="0" smtClean="0"/>
              <a:t> о преодолении распрей среди </a:t>
            </a:r>
            <a:r>
              <a:rPr lang="ru-RU" dirty="0" err="1" smtClean="0"/>
              <a:t>бабидов</a:t>
            </a:r>
            <a:r>
              <a:rPr lang="ru-RU" dirty="0" smtClean="0"/>
              <a:t> по возвращении из </a:t>
            </a:r>
            <a:r>
              <a:rPr lang="ru-RU" dirty="0" err="1" smtClean="0"/>
              <a:t>Сулейманийие</a:t>
            </a:r>
            <a:r>
              <a:rPr lang="ru-RU" dirty="0" smtClean="0"/>
              <a:t> в Багдад</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14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Бахаулла</a:t>
            </a:r>
            <a:r>
              <a:rPr lang="ru-RU" baseline="0" dirty="0" smtClean="0"/>
              <a:t> готовит </a:t>
            </a:r>
            <a:r>
              <a:rPr lang="ru-RU" baseline="0" dirty="0" err="1" smtClean="0"/>
              <a:t>бабидов</a:t>
            </a:r>
            <a:r>
              <a:rPr lang="ru-RU" baseline="0" dirty="0" smtClean="0"/>
              <a:t> к объявлению своей миссии (</a:t>
            </a:r>
            <a:r>
              <a:rPr lang="ru-RU" baseline="0" dirty="0" err="1" smtClean="0"/>
              <a:t>Иган</a:t>
            </a:r>
            <a:r>
              <a:rPr lang="ru-RU" baseline="0" dirty="0" smtClean="0"/>
              <a:t>) 1</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15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Бахаулла</a:t>
            </a:r>
            <a:r>
              <a:rPr lang="ru-RU" baseline="0" dirty="0" smtClean="0"/>
              <a:t> готовит </a:t>
            </a:r>
            <a:r>
              <a:rPr lang="ru-RU" baseline="0" dirty="0" err="1" smtClean="0"/>
              <a:t>бабидов</a:t>
            </a:r>
            <a:r>
              <a:rPr lang="ru-RU" baseline="0" dirty="0" smtClean="0"/>
              <a:t> к объявлению своей миссии (</a:t>
            </a:r>
            <a:r>
              <a:rPr lang="ru-RU" baseline="0" dirty="0" err="1" smtClean="0"/>
              <a:t>Иган</a:t>
            </a:r>
            <a:r>
              <a:rPr lang="ru-RU" baseline="0" dirty="0" smtClean="0"/>
              <a:t>) 2</a:t>
            </a:r>
            <a:endParaRPr lang="ru-RU" dirty="0" smtClean="0"/>
          </a:p>
        </p:txBody>
      </p:sp>
      <p:sp>
        <p:nvSpPr>
          <p:cNvPr id="4" name="Номер слайда 3"/>
          <p:cNvSpPr>
            <a:spLocks noGrp="1"/>
          </p:cNvSpPr>
          <p:nvPr>
            <p:ph type="sldNum" sz="quarter" idx="10"/>
          </p:nvPr>
        </p:nvSpPr>
        <p:spPr/>
        <p:txBody>
          <a:bodyPr/>
          <a:lstStyle/>
          <a:p>
            <a:fld id="{4D9C47C9-963D-4B70-8F20-635F7B9881EA}" type="slidenum">
              <a:rPr lang="ru-RU" smtClean="0"/>
              <a:pPr/>
              <a:t>16</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Рукопись Скрижали Священного Морехода, выполненная рукой</a:t>
            </a:r>
            <a:r>
              <a:rPr lang="ru-RU" baseline="0" dirty="0" smtClean="0"/>
              <a:t> </a:t>
            </a:r>
            <a:r>
              <a:rPr lang="ru-RU" baseline="0" dirty="0" err="1" smtClean="0"/>
              <a:t>Абдул-Баха</a:t>
            </a:r>
            <a:r>
              <a:rPr lang="ru-RU" baseline="0" dirty="0" smtClean="0"/>
              <a:t>, из коллекции ИВР РАН</a:t>
            </a:r>
            <a:r>
              <a:rPr lang="ru-RU" dirty="0" smtClean="0"/>
              <a:t> </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17</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Переселение </a:t>
            </a:r>
            <a:r>
              <a:rPr lang="ru-RU" dirty="0" err="1" smtClean="0"/>
              <a:t>Бахауллы</a:t>
            </a:r>
            <a:r>
              <a:rPr lang="ru-RU" dirty="0" smtClean="0"/>
              <a:t> из Константинополя в </a:t>
            </a:r>
            <a:r>
              <a:rPr lang="ru-RU" dirty="0" err="1" smtClean="0"/>
              <a:t>Адрианополь</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19</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Появление Скрижали Колокола</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20</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Цитата из </a:t>
            </a:r>
            <a:r>
              <a:rPr lang="ru-RU" dirty="0" err="1" smtClean="0"/>
              <a:t>Тахерзаде</a:t>
            </a:r>
            <a:r>
              <a:rPr lang="ru-RU" dirty="0" smtClean="0"/>
              <a:t> о Скрижали Колокола</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21</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Начало Скрижали Колокола</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Мастерская зрелищных представлений 2</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Продолжение Скрижали Колокола</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23</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Продолжение Скрижали Колокола</a:t>
            </a:r>
          </a:p>
          <a:p>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24</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Продолжение Скрижали Колокола</a:t>
            </a:r>
          </a:p>
          <a:p>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25</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Страница рукописи</a:t>
            </a:r>
            <a:r>
              <a:rPr lang="ru-RU" baseline="0" dirty="0" smtClean="0"/>
              <a:t> </a:t>
            </a:r>
            <a:r>
              <a:rPr lang="ru-RU" baseline="0" dirty="0" err="1" smtClean="0"/>
              <a:t>Лаух-и-Хаудадж</a:t>
            </a:r>
            <a:r>
              <a:rPr lang="ru-RU" baseline="0" dirty="0" smtClean="0"/>
              <a:t> из Архива РАН в Петербурге</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26</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Список монархов</a:t>
            </a:r>
            <a:r>
              <a:rPr lang="ru-RU" baseline="0" dirty="0" smtClean="0"/>
              <a:t> и правителей, к которым обращены Послания </a:t>
            </a:r>
            <a:r>
              <a:rPr lang="ru-RU" baseline="0" dirty="0" err="1" smtClean="0"/>
              <a:t>Бахауллы</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27</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Отрывок из обращения </a:t>
            </a:r>
            <a:r>
              <a:rPr lang="ru-RU" dirty="0" err="1" smtClean="0"/>
              <a:t>Бахауллы</a:t>
            </a:r>
            <a:r>
              <a:rPr lang="ru-RU" dirty="0" smtClean="0"/>
              <a:t> </a:t>
            </a:r>
            <a:r>
              <a:rPr lang="ru-RU" sz="1200" kern="1200" dirty="0" smtClean="0">
                <a:solidFill>
                  <a:schemeClr val="tx1"/>
                </a:solidFill>
                <a:latin typeface="+mn-lt"/>
                <a:ea typeface="+mn-ea"/>
                <a:cs typeface="+mn-cs"/>
              </a:rPr>
              <a:t>к Наполеону </a:t>
            </a:r>
            <a:r>
              <a:rPr lang="en-US" sz="1200" kern="1200" dirty="0" smtClean="0">
                <a:solidFill>
                  <a:schemeClr val="tx1"/>
                </a:solidFill>
                <a:latin typeface="+mn-lt"/>
                <a:ea typeface="+mn-ea"/>
                <a:cs typeface="+mn-cs"/>
              </a:rPr>
              <a:t>III</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28</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Призыв к правителям установить</a:t>
            </a:r>
            <a:r>
              <a:rPr lang="ru-RU" baseline="0" dirty="0" smtClean="0"/>
              <a:t> мир между странами и народами</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29</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Казий </a:t>
            </a:r>
            <a:r>
              <a:rPr lang="ru-RU" dirty="0" err="1" smtClean="0"/>
              <a:t>Адрианополя</a:t>
            </a:r>
            <a:r>
              <a:rPr lang="ru-RU" dirty="0" smtClean="0"/>
              <a:t> о причинах высылки </a:t>
            </a:r>
            <a:r>
              <a:rPr lang="ru-RU" dirty="0" err="1" smtClean="0"/>
              <a:t>бабидов</a:t>
            </a:r>
            <a:r>
              <a:rPr lang="ru-RU" dirty="0" smtClean="0"/>
              <a:t> в </a:t>
            </a:r>
            <a:r>
              <a:rPr lang="ru-RU" dirty="0" err="1" smtClean="0"/>
              <a:t>Акку</a:t>
            </a:r>
            <a:r>
              <a:rPr lang="ru-RU" dirty="0" smtClean="0"/>
              <a:t>. Архив Розена.</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30</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Донесение Управляющего Консульством (Архив Розена) о симпатиях местного населения к </a:t>
            </a:r>
            <a:r>
              <a:rPr lang="ru-RU" sz="1200" kern="1200" dirty="0" err="1" smtClean="0">
                <a:solidFill>
                  <a:schemeClr val="tx1"/>
                </a:solidFill>
                <a:latin typeface="+mn-lt"/>
                <a:ea typeface="+mn-ea"/>
                <a:cs typeface="+mn-cs"/>
              </a:rPr>
              <a:t>Бахаулле</a:t>
            </a:r>
            <a:r>
              <a:rPr lang="ru-RU" sz="1200" kern="1200" dirty="0" smtClean="0">
                <a:solidFill>
                  <a:schemeClr val="tx1"/>
                </a:solidFill>
                <a:latin typeface="+mn-lt"/>
                <a:ea typeface="+mn-ea"/>
                <a:cs typeface="+mn-cs"/>
              </a:rPr>
              <a:t> и Его сподвижникам</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31</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Шоги</a:t>
            </a:r>
            <a:r>
              <a:rPr lang="ru-RU" dirty="0" smtClean="0"/>
              <a:t> </a:t>
            </a:r>
            <a:r>
              <a:rPr lang="ru-RU" dirty="0" err="1" smtClean="0"/>
              <a:t>Эффенди</a:t>
            </a:r>
            <a:r>
              <a:rPr lang="ru-RU" dirty="0" smtClean="0"/>
              <a:t> </a:t>
            </a:r>
            <a:r>
              <a:rPr lang="ru-RU" sz="1200" kern="1200" dirty="0" smtClean="0">
                <a:solidFill>
                  <a:schemeClr val="tx1"/>
                </a:solidFill>
                <a:latin typeface="+mn-lt"/>
                <a:ea typeface="+mn-ea"/>
                <a:cs typeface="+mn-cs"/>
              </a:rPr>
              <a:t>о симпатиях местного населения к </a:t>
            </a:r>
            <a:r>
              <a:rPr lang="ru-RU" sz="1200" kern="1200" dirty="0" err="1" smtClean="0">
                <a:solidFill>
                  <a:schemeClr val="tx1"/>
                </a:solidFill>
                <a:latin typeface="+mn-lt"/>
                <a:ea typeface="+mn-ea"/>
                <a:cs typeface="+mn-cs"/>
              </a:rPr>
              <a:t>Бахаулле</a:t>
            </a:r>
            <a:r>
              <a:rPr lang="ru-RU" sz="1200" kern="1200" dirty="0" smtClean="0">
                <a:solidFill>
                  <a:schemeClr val="tx1"/>
                </a:solidFill>
                <a:latin typeface="+mn-lt"/>
                <a:ea typeface="+mn-ea"/>
                <a:cs typeface="+mn-cs"/>
              </a:rPr>
              <a:t> и Его сподвижникам</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32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Врожденные знания </a:t>
            </a:r>
            <a:r>
              <a:rPr lang="ru-RU" dirty="0" err="1" smtClean="0"/>
              <a:t>Бахауллы</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4</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Прибытие</a:t>
            </a:r>
            <a:r>
              <a:rPr lang="ru-RU" baseline="0" dirty="0" smtClean="0"/>
              <a:t> </a:t>
            </a:r>
            <a:r>
              <a:rPr lang="ru-RU" baseline="0" dirty="0" err="1" smtClean="0"/>
              <a:t>Бахауллы</a:t>
            </a:r>
            <a:r>
              <a:rPr lang="ru-RU" baseline="0" dirty="0" smtClean="0"/>
              <a:t> в </a:t>
            </a:r>
            <a:r>
              <a:rPr lang="ru-RU" baseline="0" dirty="0" err="1" smtClean="0"/>
              <a:t>Акку</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33</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34</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Словесный портрет</a:t>
            </a:r>
            <a:r>
              <a:rPr lang="ru-RU" baseline="0" dirty="0" smtClean="0"/>
              <a:t> </a:t>
            </a:r>
            <a:r>
              <a:rPr lang="ru-RU" baseline="0" dirty="0" err="1" smtClean="0"/>
              <a:t>Бахауллы</a:t>
            </a:r>
            <a:r>
              <a:rPr lang="ru-RU" baseline="0" dirty="0" smtClean="0"/>
              <a:t>, сделанный Брауном 1</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35</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Словесный портрет</a:t>
            </a:r>
            <a:r>
              <a:rPr lang="ru-RU" baseline="0" dirty="0" smtClean="0"/>
              <a:t> </a:t>
            </a:r>
            <a:r>
              <a:rPr lang="ru-RU" baseline="0" dirty="0" err="1" smtClean="0"/>
              <a:t>Бахауллы</a:t>
            </a:r>
            <a:r>
              <a:rPr lang="ru-RU" baseline="0" dirty="0" smtClean="0"/>
              <a:t>, сделанный Брауном 2</a:t>
            </a:r>
            <a:endParaRPr lang="ru-RU" dirty="0" smtClean="0"/>
          </a:p>
        </p:txBody>
      </p:sp>
      <p:sp>
        <p:nvSpPr>
          <p:cNvPr id="4" name="Номер слайда 3"/>
          <p:cNvSpPr>
            <a:spLocks noGrp="1"/>
          </p:cNvSpPr>
          <p:nvPr>
            <p:ph type="sldNum" sz="quarter" idx="10"/>
          </p:nvPr>
        </p:nvSpPr>
        <p:spPr/>
        <p:txBody>
          <a:bodyPr/>
          <a:lstStyle/>
          <a:p>
            <a:fld id="{4D9C47C9-963D-4B70-8F20-635F7B9881EA}" type="slidenum">
              <a:rPr lang="ru-RU" smtClean="0"/>
              <a:pPr/>
              <a:t>36</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Словесный портрет</a:t>
            </a:r>
            <a:r>
              <a:rPr lang="ru-RU" baseline="0" dirty="0" smtClean="0"/>
              <a:t> </a:t>
            </a:r>
            <a:r>
              <a:rPr lang="ru-RU" baseline="0" dirty="0" err="1" smtClean="0"/>
              <a:t>Бахауллы</a:t>
            </a:r>
            <a:r>
              <a:rPr lang="ru-RU" baseline="0" dirty="0" smtClean="0"/>
              <a:t>, сделанный Брауном 3</a:t>
            </a:r>
            <a:endParaRPr lang="ru-RU" dirty="0" smtClean="0"/>
          </a:p>
        </p:txBody>
      </p:sp>
      <p:sp>
        <p:nvSpPr>
          <p:cNvPr id="4" name="Номер слайда 3"/>
          <p:cNvSpPr>
            <a:spLocks noGrp="1"/>
          </p:cNvSpPr>
          <p:nvPr>
            <p:ph type="sldNum" sz="quarter" idx="10"/>
          </p:nvPr>
        </p:nvSpPr>
        <p:spPr/>
        <p:txBody>
          <a:bodyPr/>
          <a:lstStyle/>
          <a:p>
            <a:fld id="{4D9C47C9-963D-4B70-8F20-635F7B9881EA}" type="slidenum">
              <a:rPr lang="ru-RU" smtClean="0"/>
              <a:pPr/>
              <a:t>37</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Выдержка из письма Брауна Барону Розену о встрече с </a:t>
            </a:r>
            <a:r>
              <a:rPr lang="ru-RU" dirty="0" err="1" smtClean="0"/>
              <a:t>Бахауллой</a:t>
            </a:r>
            <a:r>
              <a:rPr lang="ru-RU" dirty="0" smtClean="0"/>
              <a:t> (Архив Розена)</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38</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Завещание </a:t>
            </a:r>
            <a:r>
              <a:rPr lang="ru-RU" dirty="0" err="1" smtClean="0"/>
              <a:t>Бахауллы</a:t>
            </a:r>
            <a:r>
              <a:rPr lang="ru-RU" dirty="0" smtClean="0"/>
              <a:t> 1</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40</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Завещание </a:t>
            </a:r>
            <a:r>
              <a:rPr lang="ru-RU" dirty="0" err="1" smtClean="0"/>
              <a:t>Бахауллы</a:t>
            </a:r>
            <a:r>
              <a:rPr lang="ru-RU" dirty="0" smtClean="0"/>
              <a:t>. </a:t>
            </a:r>
            <a:r>
              <a:rPr lang="ru-RU" sz="1200" kern="1200" dirty="0" smtClean="0">
                <a:solidFill>
                  <a:schemeClr val="tx1"/>
                </a:solidFill>
                <a:latin typeface="+mn-lt"/>
                <a:ea typeface="+mn-ea"/>
                <a:cs typeface="+mn-cs"/>
              </a:rPr>
              <a:t>Вот как характеризует </a:t>
            </a:r>
            <a:r>
              <a:rPr lang="ru-RU" sz="1200" kern="1200" dirty="0" err="1" smtClean="0">
                <a:solidFill>
                  <a:schemeClr val="tx1"/>
                </a:solidFill>
                <a:latin typeface="+mn-lt"/>
                <a:ea typeface="+mn-ea"/>
                <a:cs typeface="+mn-cs"/>
              </a:rPr>
              <a:t>Бахаулла</a:t>
            </a:r>
            <a:r>
              <a:rPr lang="ru-RU" sz="1200" kern="1200" dirty="0" smtClean="0">
                <a:solidFill>
                  <a:schemeClr val="tx1"/>
                </a:solidFill>
                <a:latin typeface="+mn-lt"/>
                <a:ea typeface="+mn-ea"/>
                <a:cs typeface="+mn-cs"/>
              </a:rPr>
              <a:t> свою Миссию</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41</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Завещание </a:t>
            </a:r>
            <a:r>
              <a:rPr lang="ru-RU" dirty="0" err="1" smtClean="0"/>
              <a:t>Бахауллы</a:t>
            </a:r>
            <a:r>
              <a:rPr lang="ru-RU" dirty="0" smtClean="0"/>
              <a:t> 3 </a:t>
            </a:r>
            <a:r>
              <a:rPr lang="ru-RU" dirty="0" err="1" smtClean="0"/>
              <a:t>Обединительная</a:t>
            </a:r>
            <a:r>
              <a:rPr lang="ru-RU" baseline="0" dirty="0" smtClean="0"/>
              <a:t> функция религии</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42</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Завещание </a:t>
            </a:r>
            <a:r>
              <a:rPr lang="ru-RU" dirty="0" err="1" smtClean="0"/>
              <a:t>Бахауллы</a:t>
            </a:r>
            <a:r>
              <a:rPr lang="ru-RU" dirty="0" smtClean="0"/>
              <a:t>: назначение </a:t>
            </a:r>
            <a:r>
              <a:rPr lang="ru-RU" dirty="0" err="1" smtClean="0"/>
              <a:t>Абдул-Баха</a:t>
            </a:r>
            <a:r>
              <a:rPr lang="ru-RU" dirty="0" smtClean="0"/>
              <a:t> духовным</a:t>
            </a:r>
            <a:r>
              <a:rPr lang="ru-RU" baseline="0" dirty="0" smtClean="0"/>
              <a:t> главой общины</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43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Получение </a:t>
            </a:r>
            <a:r>
              <a:rPr lang="ru-RU" dirty="0" err="1" smtClean="0"/>
              <a:t>Бахауллой</a:t>
            </a:r>
            <a:r>
              <a:rPr lang="ru-RU" dirty="0" smtClean="0"/>
              <a:t> Своего Откровения в </a:t>
            </a:r>
            <a:r>
              <a:rPr lang="ru-RU" dirty="0" err="1" smtClean="0"/>
              <a:t>Сийах-Чаль</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5</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Некролог</a:t>
            </a:r>
            <a:r>
              <a:rPr lang="ru-RU" baseline="0" dirty="0" smtClean="0"/>
              <a:t> </a:t>
            </a:r>
            <a:r>
              <a:rPr lang="ru-RU" baseline="0" dirty="0" err="1" smtClean="0"/>
              <a:t>Туманского</a:t>
            </a:r>
            <a:r>
              <a:rPr lang="ru-RU" baseline="0" dirty="0" smtClean="0"/>
              <a:t> по случаю вознесения </a:t>
            </a:r>
            <a:r>
              <a:rPr lang="ru-RU" baseline="0" dirty="0" err="1" smtClean="0"/>
              <a:t>Бахауллы</a:t>
            </a:r>
            <a:r>
              <a:rPr lang="ru-RU" baseline="0" dirty="0" smtClean="0"/>
              <a:t> 1</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44</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Некролог </a:t>
            </a:r>
            <a:r>
              <a:rPr lang="ru-RU" dirty="0" err="1" smtClean="0"/>
              <a:t>Туманского</a:t>
            </a:r>
            <a:r>
              <a:rPr lang="ru-RU" dirty="0" smtClean="0"/>
              <a:t> по случаю Вознесения</a:t>
            </a:r>
            <a:r>
              <a:rPr lang="ru-RU" baseline="0" dirty="0" smtClean="0"/>
              <a:t> </a:t>
            </a:r>
            <a:r>
              <a:rPr lang="ru-RU" baseline="0" dirty="0" err="1" smtClean="0"/>
              <a:t>Бахауллы</a:t>
            </a:r>
            <a:r>
              <a:rPr lang="ru-RU" baseline="0" dirty="0" smtClean="0"/>
              <a:t> 2</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45</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Некролог </a:t>
            </a:r>
            <a:r>
              <a:rPr lang="ru-RU" dirty="0" err="1" smtClean="0"/>
              <a:t>Туманского</a:t>
            </a:r>
            <a:r>
              <a:rPr lang="ru-RU" dirty="0" smtClean="0"/>
              <a:t> по случаю Вознесения</a:t>
            </a:r>
            <a:r>
              <a:rPr lang="ru-RU" baseline="0" dirty="0" smtClean="0"/>
              <a:t> </a:t>
            </a:r>
            <a:r>
              <a:rPr lang="ru-RU" baseline="0" dirty="0" err="1" smtClean="0"/>
              <a:t>Бахауллы</a:t>
            </a:r>
            <a:r>
              <a:rPr lang="ru-RU" baseline="0" dirty="0" smtClean="0"/>
              <a:t> 3</a:t>
            </a:r>
            <a:endParaRPr lang="ru-RU" dirty="0" smtClean="0"/>
          </a:p>
        </p:txBody>
      </p:sp>
      <p:sp>
        <p:nvSpPr>
          <p:cNvPr id="4" name="Номер слайда 3"/>
          <p:cNvSpPr>
            <a:spLocks noGrp="1"/>
          </p:cNvSpPr>
          <p:nvPr>
            <p:ph type="sldNum" sz="quarter" idx="10"/>
          </p:nvPr>
        </p:nvSpPr>
        <p:spPr/>
        <p:txBody>
          <a:bodyPr/>
          <a:lstStyle/>
          <a:p>
            <a:fld id="{4D9C47C9-963D-4B70-8F20-635F7B9881EA}" type="slidenum">
              <a:rPr lang="ru-RU" smtClean="0"/>
              <a:pPr/>
              <a:t>46</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Некролог </a:t>
            </a:r>
            <a:r>
              <a:rPr lang="ru-RU" dirty="0" err="1" smtClean="0"/>
              <a:t>Туманского</a:t>
            </a:r>
            <a:r>
              <a:rPr lang="ru-RU" dirty="0" smtClean="0"/>
              <a:t> по случаю Вознесения</a:t>
            </a:r>
            <a:r>
              <a:rPr lang="ru-RU" baseline="0" dirty="0" smtClean="0"/>
              <a:t> </a:t>
            </a:r>
            <a:r>
              <a:rPr lang="ru-RU" baseline="0" dirty="0" err="1" smtClean="0"/>
              <a:t>Бахауллы</a:t>
            </a:r>
            <a:r>
              <a:rPr lang="ru-RU" baseline="0" dirty="0" smtClean="0"/>
              <a:t> 4</a:t>
            </a:r>
            <a:endParaRPr lang="ru-RU" dirty="0" smtClean="0"/>
          </a:p>
        </p:txBody>
      </p:sp>
      <p:sp>
        <p:nvSpPr>
          <p:cNvPr id="4" name="Номер слайда 3"/>
          <p:cNvSpPr>
            <a:spLocks noGrp="1"/>
          </p:cNvSpPr>
          <p:nvPr>
            <p:ph type="sldNum" sz="quarter" idx="10"/>
          </p:nvPr>
        </p:nvSpPr>
        <p:spPr/>
        <p:txBody>
          <a:bodyPr/>
          <a:lstStyle/>
          <a:p>
            <a:fld id="{4D9C47C9-963D-4B70-8F20-635F7B9881EA}" type="slidenum">
              <a:rPr lang="ru-RU" smtClean="0"/>
              <a:pPr/>
              <a:t>47</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Некролог </a:t>
            </a:r>
            <a:r>
              <a:rPr lang="ru-RU" dirty="0" err="1" smtClean="0"/>
              <a:t>Туманского</a:t>
            </a:r>
            <a:r>
              <a:rPr lang="ru-RU" dirty="0" smtClean="0"/>
              <a:t> по случаю Вознесения</a:t>
            </a:r>
            <a:r>
              <a:rPr lang="ru-RU" baseline="0" dirty="0" smtClean="0"/>
              <a:t> </a:t>
            </a:r>
            <a:r>
              <a:rPr lang="ru-RU" baseline="0" dirty="0" err="1" smtClean="0"/>
              <a:t>Бахауллы</a:t>
            </a:r>
            <a:r>
              <a:rPr lang="ru-RU" baseline="0" dirty="0" smtClean="0"/>
              <a:t> 5</a:t>
            </a:r>
            <a:endParaRPr lang="ru-RU" dirty="0" smtClean="0"/>
          </a:p>
        </p:txBody>
      </p:sp>
      <p:sp>
        <p:nvSpPr>
          <p:cNvPr id="4" name="Номер слайда 3"/>
          <p:cNvSpPr>
            <a:spLocks noGrp="1"/>
          </p:cNvSpPr>
          <p:nvPr>
            <p:ph type="sldNum" sz="quarter" idx="10"/>
          </p:nvPr>
        </p:nvSpPr>
        <p:spPr/>
        <p:txBody>
          <a:bodyPr/>
          <a:lstStyle/>
          <a:p>
            <a:fld id="{4D9C47C9-963D-4B70-8F20-635F7B9881EA}" type="slidenum">
              <a:rPr lang="ru-RU" smtClean="0"/>
              <a:pPr/>
              <a:t>48</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Статья (некролог) </a:t>
            </a:r>
            <a:r>
              <a:rPr lang="ru-RU" dirty="0" err="1" smtClean="0"/>
              <a:t>Туманского</a:t>
            </a:r>
            <a:r>
              <a:rPr lang="ru-RU" dirty="0" smtClean="0"/>
              <a:t> по случаю вознесения </a:t>
            </a:r>
            <a:r>
              <a:rPr lang="ru-RU" dirty="0" err="1" smtClean="0"/>
              <a:t>Бахауллы</a:t>
            </a:r>
            <a:r>
              <a:rPr lang="ru-RU" dirty="0" smtClean="0"/>
              <a:t> в газете Кавказ из Архива РАН </a:t>
            </a:r>
            <a:r>
              <a:rPr lang="ru-RU" smtClean="0"/>
              <a:t>(материалы</a:t>
            </a:r>
            <a:r>
              <a:rPr lang="ru-RU" baseline="0" smtClean="0"/>
              <a:t> </a:t>
            </a:r>
            <a:r>
              <a:rPr lang="ru-RU" baseline="0" dirty="0" smtClean="0"/>
              <a:t>Розена)</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49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Послание к Российскому монарху</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Высылка </a:t>
            </a:r>
            <a:r>
              <a:rPr lang="ru-RU" dirty="0" err="1" smtClean="0"/>
              <a:t>Бахауллы</a:t>
            </a:r>
            <a:r>
              <a:rPr lang="ru-RU" dirty="0" smtClean="0"/>
              <a:t> из Персии в Багдад</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Писания </a:t>
            </a:r>
            <a:r>
              <a:rPr lang="ru-RU" dirty="0" err="1" smtClean="0"/>
              <a:t>Бахауллы</a:t>
            </a:r>
            <a:r>
              <a:rPr lang="ru-RU" dirty="0" smtClean="0"/>
              <a:t>, открытые в багдадский период</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Цитата из </a:t>
            </a:r>
            <a:r>
              <a:rPr lang="ru-RU" dirty="0" err="1" smtClean="0"/>
              <a:t>Иган</a:t>
            </a:r>
            <a:r>
              <a:rPr lang="ru-RU" dirty="0" smtClean="0"/>
              <a:t> об уединении </a:t>
            </a:r>
            <a:r>
              <a:rPr lang="ru-RU" dirty="0" err="1" smtClean="0"/>
              <a:t>Бахауллы</a:t>
            </a:r>
            <a:r>
              <a:rPr lang="ru-RU" baseline="0" dirty="0" smtClean="0"/>
              <a:t> в горах </a:t>
            </a:r>
            <a:r>
              <a:rPr lang="ru-RU" baseline="0" dirty="0" err="1" smtClean="0"/>
              <a:t>Сулеймании</a:t>
            </a:r>
            <a:r>
              <a:rPr lang="ru-RU" baseline="0" dirty="0" smtClean="0"/>
              <a:t> 1</a:t>
            </a:r>
            <a:endParaRPr lang="ru-RU" dirty="0"/>
          </a:p>
        </p:txBody>
      </p:sp>
      <p:sp>
        <p:nvSpPr>
          <p:cNvPr id="4" name="Номер слайда 3"/>
          <p:cNvSpPr>
            <a:spLocks noGrp="1"/>
          </p:cNvSpPr>
          <p:nvPr>
            <p:ph type="sldNum" sz="quarter" idx="10"/>
          </p:nvPr>
        </p:nvSpPr>
        <p:spPr/>
        <p:txBody>
          <a:bodyPr/>
          <a:lstStyle/>
          <a:p>
            <a:fld id="{4D9C47C9-963D-4B70-8F20-635F7B9881EA}"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Цитата из </a:t>
            </a:r>
            <a:r>
              <a:rPr lang="ru-RU" dirty="0" err="1" smtClean="0"/>
              <a:t>Иган</a:t>
            </a:r>
            <a:r>
              <a:rPr lang="ru-RU" dirty="0" smtClean="0"/>
              <a:t> об уединении </a:t>
            </a:r>
            <a:r>
              <a:rPr lang="ru-RU" dirty="0" err="1" smtClean="0"/>
              <a:t>Бахауллы</a:t>
            </a:r>
            <a:r>
              <a:rPr lang="ru-RU" baseline="0" dirty="0" smtClean="0"/>
              <a:t> в горах </a:t>
            </a:r>
            <a:r>
              <a:rPr lang="ru-RU" baseline="0" dirty="0" err="1" smtClean="0"/>
              <a:t>Сулеймании</a:t>
            </a:r>
            <a:r>
              <a:rPr lang="ru-RU" baseline="0" dirty="0" smtClean="0"/>
              <a:t> 2</a:t>
            </a:r>
            <a:endParaRPr lang="ru-RU" dirty="0" smtClean="0"/>
          </a:p>
        </p:txBody>
      </p:sp>
      <p:sp>
        <p:nvSpPr>
          <p:cNvPr id="4" name="Номер слайда 3"/>
          <p:cNvSpPr>
            <a:spLocks noGrp="1"/>
          </p:cNvSpPr>
          <p:nvPr>
            <p:ph type="sldNum" sz="quarter" idx="10"/>
          </p:nvPr>
        </p:nvSpPr>
        <p:spPr/>
        <p:txBody>
          <a:bodyPr/>
          <a:lstStyle/>
          <a:p>
            <a:fld id="{4D9C47C9-963D-4B70-8F20-635F7B9881EA}"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629A5AC-5F45-44DC-AA32-5A658F7ECF0F}" type="datetimeFigureOut">
              <a:rPr lang="ru-RU" smtClean="0"/>
              <a:pPr/>
              <a:t>06.08.2016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4EC21F-F92E-422A-9087-A4D2875DB3A9}"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29A5AC-5F45-44DC-AA32-5A658F7ECF0F}" type="datetimeFigureOut">
              <a:rPr lang="ru-RU" smtClean="0"/>
              <a:pPr/>
              <a:t>06.08.2016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4EC21F-F92E-422A-9087-A4D2875DB3A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814EC21F-F92E-422A-9087-A4D2875DB3A9}"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29A5AC-5F45-44DC-AA32-5A658F7ECF0F}" type="datetimeFigureOut">
              <a:rPr lang="ru-RU" smtClean="0"/>
              <a:pPr/>
              <a:t>06.08.2016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629A5AC-5F45-44DC-AA32-5A658F7ECF0F}" type="datetimeFigureOut">
              <a:rPr lang="ru-RU" smtClean="0"/>
              <a:pPr/>
              <a:t>06.08.2016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814EC21F-F92E-422A-9087-A4D2875DB3A9}"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7629A5AC-5F45-44DC-AA32-5A658F7ECF0F}" type="datetimeFigureOut">
              <a:rPr lang="ru-RU" smtClean="0"/>
              <a:pPr/>
              <a:t>06.08.2016</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4EC21F-F92E-422A-9087-A4D2875DB3A9}"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7629A5AC-5F45-44DC-AA32-5A658F7ECF0F}" type="datetimeFigureOut">
              <a:rPr lang="ru-RU" smtClean="0"/>
              <a:pPr/>
              <a:t>06.08.2016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4EC21F-F92E-422A-9087-A4D2875DB3A9}"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629A5AC-5F45-44DC-AA32-5A658F7ECF0F}" type="datetimeFigureOut">
              <a:rPr lang="ru-RU" smtClean="0"/>
              <a:pPr/>
              <a:t>06.08.2016</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814EC21F-F92E-422A-9087-A4D2875DB3A9}"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629A5AC-5F45-44DC-AA32-5A658F7ECF0F}" type="datetimeFigureOut">
              <a:rPr lang="ru-RU" smtClean="0"/>
              <a:pPr/>
              <a:t>06.08.2016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814EC21F-F92E-422A-9087-A4D2875DB3A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7629A5AC-5F45-44DC-AA32-5A658F7ECF0F}" type="datetimeFigureOut">
              <a:rPr lang="ru-RU" smtClean="0"/>
              <a:pPr/>
              <a:t>06.08.2016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4EC21F-F92E-422A-9087-A4D2875DB3A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4EC21F-F92E-422A-9087-A4D2875DB3A9}"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7629A5AC-5F45-44DC-AA32-5A658F7ECF0F}" type="datetimeFigureOut">
              <a:rPr lang="ru-RU" smtClean="0"/>
              <a:pPr/>
              <a:t>06.08.2016</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814EC21F-F92E-422A-9087-A4D2875DB3A9}"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7629A5AC-5F45-44DC-AA32-5A658F7ECF0F}" type="datetimeFigureOut">
              <a:rPr lang="ru-RU" smtClean="0"/>
              <a:pPr/>
              <a:t>06.08.2016</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629A5AC-5F45-44DC-AA32-5A658F7ECF0F}" type="datetimeFigureOut">
              <a:rPr lang="ru-RU" smtClean="0"/>
              <a:pPr/>
              <a:t>06.08.2016</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4EC21F-F92E-422A-9087-A4D2875DB3A9}"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Жизнь и Миссия </a:t>
            </a:r>
            <a:r>
              <a:rPr lang="ru-RU" dirty="0" err="1" smtClean="0"/>
              <a:t>Бахауллы</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70000" lnSpcReduction="20000"/>
          </a:bodyPr>
          <a:lstStyle/>
          <a:p>
            <a:pPr>
              <a:buNone/>
            </a:pPr>
            <a:r>
              <a:rPr lang="ru-RU" dirty="0" smtClean="0"/>
              <a:t>	</a:t>
            </a:r>
            <a:r>
              <a:rPr lang="ru-RU" sz="2900" dirty="0" smtClean="0"/>
              <a:t>«Что Нам еще сказать ? Когда бы вселенная взглянула на Нас оком справедливости, она не вынесла бы тяжести сих слов! В первые дни Нашего пребывания в сей стране (Ираке), когда Мы различили признаки близившихся событий, мы решили удалиться прежде, чем они произойдут. Мы направили стопы в пустыню и там, разлученные со всеми, провели два года в полном уединении. Из очей Наших лились ручьем слезы сокрушения, а в Нашем кровоточащем сердце вздымалось море от нестерпимой боли. Много ночей у Нас не было пищи, чтобы поддержать Себя, много дней Наше тело не знало покоя. Клянусь Тем, в Чьих руках Мое бытие! Несмотря на ливни невзгод и непрестанные бедствия, душа Наша была охвачена блаженным </a:t>
            </a:r>
            <a:r>
              <a:rPr lang="ru-RU" sz="2900" dirty="0" err="1" smtClean="0"/>
              <a:t>счастием</a:t>
            </a:r>
            <a:r>
              <a:rPr lang="ru-RU" sz="2900" dirty="0" smtClean="0"/>
              <a:t>, а все существо Наше источало невыразимую радость. Ибо в уединении Нашем не ведали Мы ни об ущербе или выгоде, ни о здоровье или немощи, ни об единой душе. В одиночестве общались Мы со Своим духом, предав забвению мир и все сущее в нем…</a:t>
            </a:r>
            <a:endParaRPr lang="ru-RU" sz="2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70000" lnSpcReduction="20000"/>
          </a:bodyPr>
          <a:lstStyle/>
          <a:p>
            <a:pPr>
              <a:buNone/>
            </a:pPr>
            <a:r>
              <a:rPr lang="ru-RU" sz="2800" dirty="0" smtClean="0"/>
              <a:t>	…Но не знали Мы, что сети Божественного предопределения превосходят широчайшие из людских представлений и что стрела Его повеления взмывает превыше самого дерзкого из человеческих замыслов. Никому не избегнуть тенет, что Он поставил, ни одна душа не обретет свободу, иначе как подчинившись Его воле. Праведностью Бога клянусь! Наш уход не подразумевал возврата, и сия разлука не предполагала воссоединения. Наше уединение было вызвано лишь нежеланием служить поводом для раздора среди верующих, источником смятения для Наших спутников, причиной ущерба какой-либо душе или огорчения какому-нибудь сердцу. Мы не имели иных намерений, помимо сего, и у Нас не было иной цели, кроме упомянутой. Но, тем не менее, всякий человек замышлял по собственной прихоти, предавался своим праздным мечтаниям, пока из Таинственного Источника не раздался клич, призывающий Нас возвратиться туда, откуда Мы пришли. Подчинив Свою волю Его воле, Мы покорились Его предписанию» [</a:t>
            </a:r>
            <a:r>
              <a:rPr lang="ru-RU" sz="2800" dirty="0" err="1" smtClean="0"/>
              <a:t>Китаб-и-Иган</a:t>
            </a:r>
            <a:r>
              <a:rPr lang="ru-RU" sz="2800" dirty="0" smtClean="0"/>
              <a:t>, 195-196].</a:t>
            </a:r>
          </a:p>
          <a:p>
            <a:endParaRPr lang="ru-RU"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188100"/>
          </a:xfrm>
        </p:spPr>
        <p:txBody>
          <a:bodyPr>
            <a:normAutofit fontScale="25000" lnSpcReduction="20000"/>
          </a:bodyPr>
          <a:lstStyle/>
          <a:p>
            <a:pPr>
              <a:buNone/>
            </a:pPr>
            <a:r>
              <a:rPr lang="ru-RU" sz="7200" dirty="0" smtClean="0"/>
              <a:t>	«Прошло несколько месяцев. Семья не имела о </a:t>
            </a:r>
            <a:r>
              <a:rPr lang="ru-RU" sz="7200" dirty="0" err="1" smtClean="0"/>
              <a:t>Бахаулле</a:t>
            </a:r>
            <a:r>
              <a:rPr lang="ru-RU" sz="7200" dirty="0" smtClean="0"/>
              <a:t> никаких известий и была в большом горе. Жена расспрашивала о Нем всюду, где только могла, но никто ничего о Нем не знал. Наконец, одному из друзей семьи, старому багдадскому врачу, удалось узнать, что в глухой и очень удаленной от Багдада местности, в горах, в пещере живет отшельник, очень похожий по описанию на </a:t>
            </a:r>
            <a:r>
              <a:rPr lang="ru-RU" sz="7200" dirty="0" err="1" smtClean="0"/>
              <a:t>Бахауллу</a:t>
            </a:r>
            <a:r>
              <a:rPr lang="ru-RU" sz="7200" dirty="0" smtClean="0"/>
              <a:t>. Он был так мудр и так хорошо говорил о религиозных предметах, что стоило услышать его раз, чтобы стать Его последователем. Народ шел к Нему со всех сторон, но Он, ища уединения, уходил тогда в какую-нибудь другую пещеру. Одевался отшельник дервишем, но по всему было видно, что Он некогда занимал высокое положение. </a:t>
            </a:r>
          </a:p>
          <a:p>
            <a:pPr>
              <a:buNone/>
            </a:pPr>
            <a:r>
              <a:rPr lang="ru-RU" sz="7200" dirty="0" smtClean="0"/>
              <a:t>	Однажды Он проходил деревней и увидел у дверей школы плачущего мальчика. Он спросил его, в чем его горе. Оказалось, что его высекли за дурное письмо. Дервиш утешил его и сказал, что Он выучит его писать хорошо. Взяв у мальчика доску, Он для примера написал несколько слов так красиво, что мальчик в восторге стал всем показывать свою доску, говоря что теперь у него учитель лучший, чем был в школе. Этот случай еще более убедил всех, что отшельник не дервиш: дервиши обыкновенно безграмотны. За Ним опять стали ходить толпами, ища поучений, но Он скрылся в другое место, чтобы размышлять и молиться  в тишине…</a:t>
            </a:r>
          </a:p>
          <a:p>
            <a:pPr>
              <a:buNone/>
            </a:pPr>
            <a:r>
              <a:rPr lang="ru-RU" sz="7200" dirty="0" smtClean="0"/>
              <a:t>	</a:t>
            </a:r>
            <a:endParaRPr lang="ru-RU" sz="7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4616596"/>
          </a:xfrm>
        </p:spPr>
        <p:txBody>
          <a:bodyPr>
            <a:normAutofit/>
          </a:bodyPr>
          <a:lstStyle/>
          <a:p>
            <a:pPr>
              <a:buNone/>
            </a:pPr>
            <a:r>
              <a:rPr lang="ru-RU" sz="1800" dirty="0" smtClean="0"/>
              <a:t>	…На этом все слухи обрывались и семья, убежденная, что это был </a:t>
            </a:r>
            <a:r>
              <a:rPr lang="ru-RU" sz="1800" dirty="0" err="1" smtClean="0"/>
              <a:t>Бахаулла</a:t>
            </a:r>
            <a:r>
              <a:rPr lang="ru-RU" sz="1800" dirty="0" smtClean="0"/>
              <a:t>, и все же не имеющая возможности ни видеть Его, ни снестись с Ним, была в большом горе. Тогда один из </a:t>
            </a:r>
            <a:r>
              <a:rPr lang="ru-RU" sz="1800" dirty="0" err="1" smtClean="0"/>
              <a:t>бабидов</a:t>
            </a:r>
            <a:r>
              <a:rPr lang="ru-RU" sz="1800" dirty="0" smtClean="0"/>
              <a:t>, человек серьезный и одинокий, бывший ученик </a:t>
            </a:r>
            <a:r>
              <a:rPr lang="ru-RU" sz="1800" dirty="0" err="1" smtClean="0"/>
              <a:t>Курратуль-‘айн</a:t>
            </a:r>
            <a:r>
              <a:rPr lang="ru-RU" sz="1800" dirty="0" smtClean="0"/>
              <a:t>, предложил свои услуги, чтобы разыскать Того, кого все так любили. Но он был слаб, чтобы идти в такой далекий путь пешком, и слишком беден, чтобы купить себе </a:t>
            </a:r>
            <a:r>
              <a:rPr lang="ru-RU" sz="1800" dirty="0" err="1" smtClean="0"/>
              <a:t>осла</a:t>
            </a:r>
            <a:r>
              <a:rPr lang="ru-RU" sz="1800" dirty="0" smtClean="0"/>
              <a:t>. У семьи тоже не было ни денег, ни каких-либо ценных вещей, и вот мать продала последнее… и на эти деньги купила для друга </a:t>
            </a:r>
            <a:r>
              <a:rPr lang="ru-RU" sz="1800" dirty="0" err="1" smtClean="0"/>
              <a:t>осла</a:t>
            </a:r>
            <a:r>
              <a:rPr lang="ru-RU" sz="1800" dirty="0" smtClean="0"/>
              <a:t>. И он уехал…</a:t>
            </a:r>
          </a:p>
          <a:p>
            <a:pPr>
              <a:buNone/>
            </a:pPr>
            <a:r>
              <a:rPr lang="ru-RU" sz="1800" dirty="0" smtClean="0"/>
              <a:t>	Четыре месяца прошло в тоске и ожидании. Наконец, пришла от друга весть, что завтра он прибудет с </a:t>
            </a:r>
            <a:r>
              <a:rPr lang="ru-RU" sz="1800" dirty="0" err="1" smtClean="0"/>
              <a:t>Бахауллой</a:t>
            </a:r>
            <a:r>
              <a:rPr lang="ru-RU" sz="1800" dirty="0" smtClean="0"/>
              <a:t>. И действительно, поздно вечером на другой день в комнату, где ожидала семья, вошел в костюме дервиша </a:t>
            </a:r>
            <a:r>
              <a:rPr lang="ru-RU" sz="1800" dirty="0" err="1" smtClean="0"/>
              <a:t>Бахаулла</a:t>
            </a:r>
            <a:r>
              <a:rPr lang="ru-RU" sz="1800" dirty="0" smtClean="0"/>
              <a:t>. </a:t>
            </a:r>
            <a:r>
              <a:rPr lang="ru-RU" sz="1800" dirty="0" err="1" smtClean="0"/>
              <a:t>Аббас-Эффенди</a:t>
            </a:r>
            <a:r>
              <a:rPr lang="ru-RU" sz="1800" dirty="0" smtClean="0"/>
              <a:t> (</a:t>
            </a:r>
            <a:r>
              <a:rPr lang="ru-RU" sz="1800" dirty="0" err="1" smtClean="0"/>
              <a:t>Абдул-Баха</a:t>
            </a:r>
            <a:r>
              <a:rPr lang="ru-RU" sz="1800" dirty="0" smtClean="0"/>
              <a:t>) бросился к его ногам и, целуя их, весь в слезах, повторял: «Зачем ты покинул нас? Зачем ты покинул нас?»</a:t>
            </a:r>
          </a:p>
          <a:p>
            <a:pPr>
              <a:buNone/>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normAutofit lnSpcReduction="10000"/>
          </a:bodyPr>
          <a:lstStyle/>
          <a:p>
            <a:pPr>
              <a:buNone/>
            </a:pPr>
            <a:r>
              <a:rPr lang="ru-RU" dirty="0" smtClean="0"/>
              <a:t>	</a:t>
            </a:r>
            <a:r>
              <a:rPr lang="ru-RU" sz="2800" dirty="0" smtClean="0"/>
              <a:t>«По прибытии [Нашем],  с Божьей помощью, по Его божественной благодати и милости,  были  ливнем излиты и разосланы в разные концы земли </a:t>
            </a:r>
            <a:r>
              <a:rPr lang="ru-RU" sz="2800" dirty="0" err="1" smtClean="0"/>
              <a:t>богодухновенные</a:t>
            </a:r>
            <a:r>
              <a:rPr lang="ru-RU" sz="2800" dirty="0" smtClean="0"/>
              <a:t> стихи. Через вразумляющие советы и полные любви назидания Мы увещевали все человечество  и, в частности, сих людей (</a:t>
            </a:r>
            <a:r>
              <a:rPr lang="ru-RU" sz="2800" dirty="0" err="1" smtClean="0"/>
              <a:t>бабидов</a:t>
            </a:r>
            <a:r>
              <a:rPr lang="ru-RU" sz="2800" dirty="0" smtClean="0"/>
              <a:t>) и воспрещали им предаваться  раздору, ссорам, пререканиям и распрям. Вследствие этого и по благодати Бога, небрежение и недомыслие уступили место благочестию и пониманию, а оружие сменилось мирными средствами»</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545290"/>
          </a:xfrm>
        </p:spPr>
        <p:txBody>
          <a:bodyPr>
            <a:noAutofit/>
          </a:bodyPr>
          <a:lstStyle/>
          <a:p>
            <a:pPr>
              <a:buNone/>
            </a:pPr>
            <a:r>
              <a:rPr lang="ru-RU" sz="2000" dirty="0" smtClean="0"/>
              <a:t>	</a:t>
            </a:r>
            <a:r>
              <a:rPr lang="ru-RU" sz="1700" dirty="0" smtClean="0"/>
              <a:t>«Мы увещаем ученых мужей </a:t>
            </a:r>
            <a:r>
              <a:rPr lang="ru-RU" sz="1700" dirty="0" err="1" smtClean="0"/>
              <a:t>Байана</a:t>
            </a:r>
            <a:r>
              <a:rPr lang="ru-RU" sz="1700" dirty="0" smtClean="0"/>
              <a:t> не следовать таковыми путями и во времена </a:t>
            </a:r>
            <a:r>
              <a:rPr lang="ru-RU" sz="1700" dirty="0" err="1" smtClean="0"/>
              <a:t>Мустагаса</a:t>
            </a:r>
            <a:r>
              <a:rPr lang="ru-RU" sz="1700" dirty="0" smtClean="0"/>
              <a:t> не причинять Тому, Кто есть Божественная Сущность, Небесный Свет, совершенная Вечность, Начало и Конец </a:t>
            </a:r>
            <a:r>
              <a:rPr lang="ru-RU" sz="1700" i="1" dirty="0" smtClean="0"/>
              <a:t>Явлений Незримого,</a:t>
            </a:r>
            <a:r>
              <a:rPr lang="ru-RU" sz="1700" dirty="0" smtClean="0"/>
              <a:t> того, что было содеяно в сей день. Мы умоляем их не полагаться на силу своего ума, проницательность и ученость и не противоборствовать  </a:t>
            </a:r>
            <a:r>
              <a:rPr lang="ru-RU" sz="1700" i="1" dirty="0" err="1" smtClean="0"/>
              <a:t>Явителю</a:t>
            </a:r>
            <a:r>
              <a:rPr lang="ru-RU" sz="1700" dirty="0" smtClean="0"/>
              <a:t> небесного и безграничного знания. Но несмотря на все сии увещевания, Мы зрим, что одноглазый муж, вождь сего народа, восстает против Нас в вящей злобе своей. Мы предвидим, что во всяком граде поднимутся люди, дабы погубить Благословенную Красоту, так что спутники Господа бытия и конечного Упования всякого человека убегут от лица угнетателя и станут искать убежища в пустыне, в то время как иные пожертвуют собой и с полной отрешенностью отдадут жизни свои на Его пути. И Мы как будто зрим некоего мужа, известного таким благочестием и набожностью, что люди почитают должным повиноваться ему и полагают необходимым исполнять его веления; сей муж восстанет, дабы подсечь самый корень Божественного Древа, и станет всей своей силою противиться и препятствовать Ему. Таковы обыкновения людей!..</a:t>
            </a:r>
          </a:p>
          <a:p>
            <a:pPr>
              <a:buNone/>
            </a:pPr>
            <a:r>
              <a:rPr lang="ru-RU" sz="2000" dirty="0" smtClean="0"/>
              <a:t>	</a:t>
            </a:r>
          </a:p>
          <a:p>
            <a:pPr>
              <a:buNone/>
            </a:pPr>
            <a:endParaRPr lang="ru-RU" sz="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Autofit/>
          </a:bodyPr>
          <a:lstStyle/>
          <a:p>
            <a:pPr>
              <a:buNone/>
            </a:pPr>
            <a:r>
              <a:rPr lang="ru-RU" sz="1700" dirty="0" smtClean="0"/>
              <a:t>	…Мы воистину надеемся, что люди </a:t>
            </a:r>
            <a:r>
              <a:rPr lang="ru-RU" sz="1700" dirty="0" err="1" smtClean="0"/>
              <a:t>Байана</a:t>
            </a:r>
            <a:r>
              <a:rPr lang="ru-RU" sz="1700" dirty="0" smtClean="0"/>
              <a:t> (</a:t>
            </a:r>
            <a:r>
              <a:rPr lang="ru-RU" sz="1700" dirty="0" err="1" smtClean="0"/>
              <a:t>бабиды</a:t>
            </a:r>
            <a:r>
              <a:rPr lang="ru-RU" sz="1700" dirty="0" smtClean="0"/>
              <a:t>) просветятся, воспарят в обитель духа и пребудут в ней, распознают Истину и внутренним зрением отличат ее от лицемерного притворства. Однако сегодня повсюду разносится такой дух зависти, что клянусь Наставником всего сущего, зримого и незримого, от начала сотворения мира, хоть и нет у него начала, и до сего дня не видано было такой злобы, ревности и ненависти, и не явится подобное в грядущем. Ибо иные из тех, кто никогда не вдыхал благоухания справедливости, подняли стяги мятежа и ополчились на Нас. Мы видим, как их копья со всех сторон угрожают Нам и повсюду различаем их нацеленные стрелы. И все сие вопреки тому, что Мы никогда не тщеславились ничем и не искали превосходства ни над единой душою. Для всякого Мы были самым заботливым спутником, самым терпеливым и преданным другом. Мы искали приятельства с бедняками и были смиренны и кротки в присутствии вельмож и ученых. Клянусь Богом, единым истинным Богом! Сколь бы ни были тяжки муки и страдания, причиненные Нам врагами и людьми Писания, все они совершенно меркнут перед тем, что выпало Нам на долю от рук тех, кто называет себя нашими друзьями»</a:t>
            </a:r>
            <a:endParaRPr lang="ru-RU" sz="17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Скрижаль Священного Морехода</a:t>
            </a:r>
            <a:endParaRPr lang="ru-RU" dirty="0"/>
          </a:p>
        </p:txBody>
      </p:sp>
      <p:pic>
        <p:nvPicPr>
          <p:cNvPr id="4" name="Содержимое 3" descr="А-185в"/>
          <p:cNvPicPr>
            <a:picLocks noGrp="1"/>
          </p:cNvPicPr>
          <p:nvPr>
            <p:ph sz="quarter" idx="1"/>
          </p:nvPr>
        </p:nvPicPr>
        <p:blipFill>
          <a:blip r:embed="rId3" cstate="print"/>
          <a:srcRect/>
          <a:stretch>
            <a:fillRect/>
          </a:stretch>
        </p:blipFill>
        <p:spPr bwMode="auto">
          <a:xfrm>
            <a:off x="3071802" y="1643050"/>
            <a:ext cx="304408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a:bodyPr>
          <a:lstStyle/>
          <a:p>
            <a:pPr>
              <a:buNone/>
            </a:pPr>
            <a:r>
              <a:rPr lang="ru-RU" dirty="0" smtClean="0"/>
              <a:t>	</a:t>
            </a:r>
            <a:r>
              <a:rPr lang="ru-RU" sz="2800" dirty="0" smtClean="0"/>
              <a:t>«О Священный Мореход! Яви свой вечный ковчег пред небесными сонмами. Славен мой Господь </a:t>
            </a:r>
            <a:r>
              <a:rPr lang="ru-RU" sz="2800" dirty="0" err="1" smtClean="0"/>
              <a:t>Преславный</a:t>
            </a:r>
            <a:r>
              <a:rPr lang="ru-RU" sz="2800" dirty="0" smtClean="0"/>
              <a:t>!»</a:t>
            </a:r>
          </a:p>
          <a:p>
            <a:pPr>
              <a:buNone/>
            </a:pPr>
            <a:r>
              <a:rPr lang="ru-RU" sz="2800" dirty="0" smtClean="0"/>
              <a:t>	«Мореход», как указывал </a:t>
            </a:r>
            <a:r>
              <a:rPr lang="ru-RU" sz="2800" dirty="0" err="1" smtClean="0"/>
              <a:t>Шоги</a:t>
            </a:r>
            <a:r>
              <a:rPr lang="ru-RU" sz="2800" dirty="0" smtClean="0"/>
              <a:t> </a:t>
            </a:r>
            <a:r>
              <a:rPr lang="ru-RU" sz="2800" dirty="0" err="1" smtClean="0"/>
              <a:t>Эффенди</a:t>
            </a:r>
            <a:r>
              <a:rPr lang="ru-RU" sz="2800" dirty="0" smtClean="0"/>
              <a:t>, — это </a:t>
            </a:r>
            <a:r>
              <a:rPr lang="ru-RU" sz="2800" dirty="0" err="1" smtClean="0"/>
              <a:t>Бахаулла</a:t>
            </a:r>
            <a:r>
              <a:rPr lang="ru-RU" sz="2800" dirty="0" smtClean="0"/>
              <a:t>, а «корабль» или «ковчег» — «Ковчег» его Дела. А. </a:t>
            </a:r>
            <a:r>
              <a:rPr lang="ru-RU" sz="2800" dirty="0" err="1" smtClean="0"/>
              <a:t>Тахерзаде</a:t>
            </a:r>
            <a:r>
              <a:rPr lang="ru-RU" sz="2800" dirty="0" smtClean="0"/>
              <a:t> по этому поводу отмечает: «В Его (</a:t>
            </a:r>
            <a:r>
              <a:rPr lang="ru-RU" sz="2800" dirty="0" err="1" smtClean="0"/>
              <a:t>Бахауллы</a:t>
            </a:r>
            <a:r>
              <a:rPr lang="ru-RU" sz="2800" dirty="0" smtClean="0"/>
              <a:t>) писаниях «ковчег» часто символизирует </a:t>
            </a:r>
            <a:r>
              <a:rPr lang="ru-RU" sz="2800" dirty="0" err="1" smtClean="0"/>
              <a:t>Промысл</a:t>
            </a:r>
            <a:r>
              <a:rPr lang="ru-RU" sz="2800" dirty="0" smtClean="0"/>
              <a:t> Божий и Завет. Те, кто вступают в него, — защищены и в безопасности, они из тех, кто плывет к берегам спасения и обретает божественный свет»</a:t>
            </a:r>
          </a:p>
          <a:p>
            <a:pPr>
              <a:buNone/>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116662"/>
          </a:xfrm>
        </p:spPr>
        <p:txBody>
          <a:bodyPr>
            <a:normAutofit fontScale="85000" lnSpcReduction="20000"/>
          </a:bodyPr>
          <a:lstStyle/>
          <a:p>
            <a:pPr>
              <a:buNone/>
            </a:pPr>
            <a:r>
              <a:rPr lang="ru-RU" sz="2800" dirty="0" smtClean="0"/>
              <a:t>	«Мирза Хусейн Хан (персидский посол в </a:t>
            </a:r>
            <a:r>
              <a:rPr lang="ru-RU" sz="2800" dirty="0" err="1" smtClean="0"/>
              <a:t>Константинополе--Ю</a:t>
            </a:r>
            <a:r>
              <a:rPr lang="ru-RU" sz="2800" dirty="0" smtClean="0"/>
              <a:t>. И.), о котором упоминалось немногим ранее, непрестанно искал возможности смущать умы [османских] государственных мужей в том, что относилось к этой общине (</a:t>
            </a:r>
            <a:r>
              <a:rPr lang="ru-RU" sz="2800" dirty="0" err="1" smtClean="0"/>
              <a:t>бабидов</a:t>
            </a:r>
            <a:r>
              <a:rPr lang="ru-RU" sz="2800" dirty="0" smtClean="0"/>
              <a:t>); ... и поскольку между  ним и </a:t>
            </a:r>
            <a:r>
              <a:rPr lang="ru-RU" sz="2800" dirty="0" err="1" smtClean="0"/>
              <a:t>Фуад-пашой</a:t>
            </a:r>
            <a:r>
              <a:rPr lang="ru-RU" sz="2800" dirty="0" smtClean="0"/>
              <a:t>, министром иностранных дел, и '</a:t>
            </a:r>
            <a:r>
              <a:rPr lang="ru-RU" sz="2800" dirty="0" err="1" smtClean="0"/>
              <a:t>Али-пашой</a:t>
            </a:r>
            <a:r>
              <a:rPr lang="ru-RU" sz="2800" dirty="0" smtClean="0"/>
              <a:t>, премьер-министром, существовала большая дружба, он направлял всю свою энергию и сноровку государственного сановника [в отношениях] с ними и с другими на то, чтобы изменить их представления и будоражить их рассудок, пока османским правительством не был издан эдикт, по которому  местом пребывания Его Святости нашего Господина </a:t>
            </a:r>
            <a:r>
              <a:rPr lang="ru-RU" sz="2800" dirty="0" err="1" smtClean="0"/>
              <a:t>Бахауллы</a:t>
            </a:r>
            <a:r>
              <a:rPr lang="ru-RU" sz="2800" dirty="0" smtClean="0"/>
              <a:t> и его последователей определялся город </a:t>
            </a:r>
            <a:r>
              <a:rPr lang="ru-RU" sz="2800" dirty="0" err="1" smtClean="0"/>
              <a:t>Адрианополь</a:t>
            </a:r>
            <a:r>
              <a:rPr lang="ru-RU" sz="2800" dirty="0" smtClean="0"/>
              <a:t>, известный [среди </a:t>
            </a:r>
            <a:r>
              <a:rPr lang="ru-RU" sz="2800" dirty="0" err="1" smtClean="0"/>
              <a:t>Бахаи</a:t>
            </a:r>
            <a:r>
              <a:rPr lang="ru-RU" sz="2800" dirty="0" smtClean="0"/>
              <a:t>] как "Земля Тайны"…»</a:t>
            </a:r>
          </a:p>
          <a:p>
            <a:pPr>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285720" y="1500174"/>
            <a:ext cx="8519952" cy="5000660"/>
          </a:xfrm>
        </p:spPr>
        <p:txBody>
          <a:bodyPr>
            <a:normAutofit fontScale="32500" lnSpcReduction="20000"/>
          </a:bodyPr>
          <a:lstStyle/>
          <a:p>
            <a:pPr>
              <a:buNone/>
            </a:pPr>
            <a:r>
              <a:rPr lang="ru-RU" sz="5200" dirty="0" smtClean="0"/>
              <a:t>	</a:t>
            </a:r>
            <a:r>
              <a:rPr lang="ru-RU" sz="5500" dirty="0" smtClean="0"/>
              <a:t> «Когда Я был ребенком, несовершеннолетним мальчиком, отец в Тегеране решил женить одного из братьев, который достиг порога зрелости. По обычаю страны той (Персии), семеро суток предавались празднованию. В последний день объявили: ‘Сегодня [будет] представление—</a:t>
            </a:r>
            <a:r>
              <a:rPr lang="ru-RU" sz="5500" i="1" dirty="0" smtClean="0"/>
              <a:t>Шах Султан Селим</a:t>
            </a:r>
            <a:r>
              <a:rPr lang="ru-RU" sz="5500" dirty="0" smtClean="0"/>
              <a:t>’. Собралось множество народа из начальников, вельмож и сановников страны. Я же, сидя на одной из веранд дома, наблюдал. Вдруг во дворе дома раскинули палатку. Я заметил, что из палатки показались изображавшие людей фигурки, которые казались одной пяди высотой, и возгласили: ‘Идет султан, оторвитесь от своих сидений!’. Затем высунулись другие фигурки и я увидел, что они принялись подметать, а в конце полили водой. Заголосил другой человек. Последовало пояснение: ‘Это—старший глашатай’. Он оповестил людей, чтобы те собрались пред лице султана для приветствия. Появилась группа людей, на одних, по персидскому обыкновению, были надеты </a:t>
            </a:r>
            <a:r>
              <a:rPr lang="ru-RU" sz="5500" i="1" dirty="0" smtClean="0"/>
              <a:t>шаль</a:t>
            </a:r>
            <a:r>
              <a:rPr lang="ru-RU" sz="5500" dirty="0" smtClean="0"/>
              <a:t> и </a:t>
            </a:r>
            <a:r>
              <a:rPr lang="ru-RU" sz="5500" i="1" dirty="0" err="1" smtClean="0"/>
              <a:t>кулах</a:t>
            </a:r>
            <a:r>
              <a:rPr lang="ru-RU" sz="5500" dirty="0" smtClean="0"/>
              <a:t>, другие несли в руках маленькие секиры, третьи—стражи и палачи, в свою очередь предстали с палками и орудиями для битья по пяткам. Все встали по своим местам. Затем с царственной пышностью, в монаршей короне, преисполненная гордости и блеска, задерживая шаг после каждого второго взмаха ноги, прошествовала некая особа и утвердилась на троне с предельным достоинством, безмятежностью и уверенностью. Когда она воссела, раздался пушечный залп и загремела труба, а палатку и султана заволокло дымом…</a:t>
            </a:r>
            <a:endParaRPr lang="ru-RU" sz="55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330952"/>
          </a:xfrm>
        </p:spPr>
        <p:txBody>
          <a:bodyPr/>
          <a:lstStyle/>
          <a:p>
            <a:pPr>
              <a:buNone/>
            </a:pPr>
            <a:r>
              <a:rPr lang="ru-RU" sz="3600" dirty="0" smtClean="0"/>
              <a:t>	Еще находясь в Константинополе, 19 октября 1863 г. </a:t>
            </a:r>
            <a:r>
              <a:rPr lang="ru-RU" sz="3600" dirty="0" err="1" smtClean="0"/>
              <a:t>Бахаулла</a:t>
            </a:r>
            <a:r>
              <a:rPr lang="ru-RU" sz="3600" dirty="0" smtClean="0"/>
              <a:t>, по просьбе одного из сподвижников, открывает </a:t>
            </a:r>
            <a:r>
              <a:rPr lang="ru-RU" sz="3600" i="1" dirty="0" smtClean="0"/>
              <a:t>Скрижаль Колокола</a:t>
            </a:r>
            <a:r>
              <a:rPr lang="ru-RU" sz="3600" dirty="0" smtClean="0"/>
              <a:t>. Она также известна под своим другим названием «</a:t>
            </a:r>
            <a:r>
              <a:rPr lang="ru-RU" sz="3600" dirty="0" err="1" smtClean="0"/>
              <a:t>Субх</a:t>
            </a:r>
            <a:r>
              <a:rPr lang="ru-RU" sz="3600" dirty="0" err="1" smtClean="0">
                <a:sym typeface="TransRoman"/>
              </a:rPr>
              <a:t></a:t>
            </a:r>
            <a:r>
              <a:rPr lang="ru-RU" sz="3600" dirty="0" err="1" smtClean="0"/>
              <a:t>а</a:t>
            </a:r>
            <a:r>
              <a:rPr lang="ru-RU" sz="3600" dirty="0" err="1" smtClean="0">
                <a:sym typeface="TransRoman"/>
              </a:rPr>
              <a:t></a:t>
            </a:r>
            <a:r>
              <a:rPr lang="ru-RU" sz="3600" dirty="0" err="1" smtClean="0"/>
              <a:t>ника</a:t>
            </a:r>
            <a:r>
              <a:rPr lang="ru-RU" sz="3600" dirty="0" smtClean="0"/>
              <a:t> </a:t>
            </a:r>
            <a:r>
              <a:rPr lang="ru-RU" sz="3600" dirty="0" err="1" smtClean="0"/>
              <a:t>Йа</a:t>
            </a:r>
            <a:r>
              <a:rPr lang="ru-RU" sz="3600" dirty="0" smtClean="0">
                <a:sym typeface="TransRoman"/>
              </a:rPr>
              <a:t></a:t>
            </a:r>
            <a:r>
              <a:rPr lang="ru-RU" sz="3600" dirty="0" smtClean="0"/>
              <a:t> </a:t>
            </a:r>
            <a:r>
              <a:rPr lang="ru-RU" sz="3600" dirty="0" err="1" smtClean="0"/>
              <a:t>Ху</a:t>
            </a:r>
            <a:r>
              <a:rPr lang="ru-RU" sz="3600" dirty="0" smtClean="0">
                <a:sym typeface="TransRoman"/>
              </a:rPr>
              <a:t></a:t>
            </a:r>
            <a:r>
              <a:rPr lang="ru-RU" sz="3600" dirty="0" smtClean="0"/>
              <a:t>» — «Хвала Тебе, о [Тот, кто есть] Он», из-за этого неизменного рефрена.</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lnSpcReduction="10000"/>
          </a:bodyPr>
          <a:lstStyle/>
          <a:p>
            <a:pPr>
              <a:buNone/>
            </a:pPr>
            <a:r>
              <a:rPr lang="ru-RU" dirty="0" smtClean="0"/>
              <a:t>«…она ясным и величественным слогом возвещает восход Светила Его (</a:t>
            </a:r>
            <a:r>
              <a:rPr lang="ru-RU" dirty="0" err="1" smtClean="0"/>
              <a:t>Бахауллы</a:t>
            </a:r>
            <a:r>
              <a:rPr lang="ru-RU" dirty="0" smtClean="0"/>
              <a:t>) Откровения, утверждает, что Тот, кто был спрятан за завесами </a:t>
            </a:r>
            <a:r>
              <a:rPr lang="ru-RU" dirty="0" err="1" smtClean="0"/>
              <a:t>сокрытости</a:t>
            </a:r>
            <a:r>
              <a:rPr lang="ru-RU" dirty="0" smtClean="0"/>
              <a:t>, явлен теперь зримо, превозносит мощь и славу Его Дела, возглашает наступление Дня Господня, увещевает насельников вышнего рая подготовиться и обрести способность для того, чтобы удостоиться божественного присутствия, велит любящим ликовать и праздновать пришествие Возлюбленного и взывает ко всему сотворенному благовествовать об этом Откровении человечеству» </a:t>
            </a:r>
          </a:p>
          <a:p>
            <a:pPr>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lnSpcReduction="10000"/>
          </a:bodyPr>
          <a:lstStyle/>
          <a:p>
            <a:pPr>
              <a:buNone/>
            </a:pPr>
            <a:r>
              <a:rPr lang="ru-RU" dirty="0" smtClean="0"/>
              <a:t>	«</a:t>
            </a:r>
            <a:r>
              <a:rPr lang="ru-RU" dirty="0" err="1" smtClean="0"/>
              <a:t>Речет</a:t>
            </a:r>
            <a:r>
              <a:rPr lang="ru-RU" dirty="0" smtClean="0"/>
              <a:t> Всевышний, велик Он: Сие есть райский сад, в котором раздался напев Бога, Охранителя, Неколебимого. Обосновались в нем  [райские] девы бессмертия , которых не коснулся никто, кроме Бога, Великого, Святого. И в нем заголосил Соловей вечности  на ветвях Лотоса крайнего предела, заливаясь трелью, которой изумляются умы и в которой —  то, что приближает нищих [духом] к брегу богатства и ведет человечество к Слову Божьему. Сия есть несомненная очевидная истина, во имя Твое: ‘Он’. Воистину Ты </a:t>
            </a:r>
            <a:r>
              <a:rPr lang="ru-RU" dirty="0" err="1" smtClean="0"/>
              <a:t>еси</a:t>
            </a:r>
            <a:r>
              <a:rPr lang="ru-RU" dirty="0" smtClean="0"/>
              <a:t> Он. О, Он!»</a:t>
            </a:r>
          </a:p>
          <a:p>
            <a:pPr hangingPunct="0">
              <a:buNone/>
            </a:pPr>
            <a:r>
              <a:rPr lang="ru-RU" dirty="0" smtClean="0"/>
              <a:t>	</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normAutofit/>
          </a:bodyPr>
          <a:lstStyle/>
          <a:p>
            <a:pPr>
              <a:buNone/>
            </a:pPr>
            <a:r>
              <a:rPr lang="ru-RU" dirty="0" smtClean="0"/>
              <a:t>	</a:t>
            </a:r>
            <a:r>
              <a:rPr lang="ru-RU" sz="4400" dirty="0" smtClean="0"/>
              <a:t>«О монах [божественной] Единственности, бей в колокол, [возвещая] о том, что явлен День Господень и воцарилась Красота величия на святом лучезарном Престоле»…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285720" y="1500174"/>
            <a:ext cx="8503920" cy="5143536"/>
          </a:xfrm>
        </p:spPr>
        <p:txBody>
          <a:bodyPr/>
          <a:lstStyle/>
          <a:p>
            <a:pPr>
              <a:buNone/>
            </a:pPr>
            <a:r>
              <a:rPr lang="ru-RU" dirty="0" smtClean="0"/>
              <a:t>	</a:t>
            </a:r>
            <a:r>
              <a:rPr lang="ru-RU" sz="3600" dirty="0" smtClean="0"/>
              <a:t>«О соловей </a:t>
            </a:r>
            <a:r>
              <a:rPr lang="ru-RU" sz="3600" dirty="0" err="1" smtClean="0"/>
              <a:t>вознесённости</a:t>
            </a:r>
            <a:r>
              <a:rPr lang="ru-RU" sz="3600" dirty="0" smtClean="0"/>
              <a:t>! Воспой на ветвях в сем райском саду, во имя Любимого, о том, что из-за густых покровов явилась Красота розы!</a:t>
            </a:r>
          </a:p>
          <a:p>
            <a:pPr>
              <a:buNone/>
            </a:pPr>
            <a:r>
              <a:rPr lang="ru-RU" sz="3600" dirty="0" smtClean="0"/>
              <a:t>	Хвала Тебе, о Боже, о тот, Кто есть Он! О тот, кроме Которого нет никого!»</a:t>
            </a:r>
          </a:p>
          <a:p>
            <a:pPr>
              <a:buNone/>
            </a:pP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lstStyle/>
          <a:p>
            <a:pPr>
              <a:buNone/>
            </a:pPr>
            <a:r>
              <a:rPr lang="ru-RU" dirty="0" smtClean="0"/>
              <a:t>	</a:t>
            </a:r>
            <a:r>
              <a:rPr lang="ru-RU" sz="3200" dirty="0" smtClean="0"/>
              <a:t>«О райский соловей ! Заголоси на ветвях в сие дивное время, [возвещая] о том, что просиял Бог надо всеми, кто в материальном мире».</a:t>
            </a:r>
          </a:p>
          <a:p>
            <a:pPr>
              <a:buNone/>
            </a:pPr>
            <a:r>
              <a:rPr lang="ru-RU" sz="3200" dirty="0" smtClean="0"/>
              <a:t>	«О Цветник [божественной] единственности! Возвеселись о себе, ибо явился райский Сад Бога, Всевышнего, Всемогущего, Знающего!»</a:t>
            </a:r>
          </a:p>
          <a:p>
            <a:pPr>
              <a:buNone/>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Лаух-и-Хаудадж</a:t>
            </a:r>
            <a:endParaRPr lang="ru-RU" dirty="0"/>
          </a:p>
        </p:txBody>
      </p:sp>
      <p:pic>
        <p:nvPicPr>
          <p:cNvPr id="4" name="Содержимое 3" descr="Слайд 21 Hawdaj p. 2.jpg"/>
          <p:cNvPicPr>
            <a:picLocks noGrp="1" noChangeAspect="1"/>
          </p:cNvPicPr>
          <p:nvPr>
            <p:ph sz="quarter" idx="1"/>
          </p:nvPr>
        </p:nvPicPr>
        <p:blipFill>
          <a:blip r:embed="rId3" cstate="print"/>
          <a:stretch>
            <a:fillRect/>
          </a:stretch>
        </p:blipFill>
        <p:spPr>
          <a:xfrm>
            <a:off x="3143240" y="1643050"/>
            <a:ext cx="2877483" cy="4572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116662"/>
          </a:xfrm>
        </p:spPr>
        <p:txBody>
          <a:bodyPr>
            <a:normAutofit lnSpcReduction="10000"/>
          </a:bodyPr>
          <a:lstStyle/>
          <a:p>
            <a:pPr>
              <a:buNone/>
            </a:pPr>
            <a:r>
              <a:rPr lang="ru-RU" i="1" dirty="0" smtClean="0"/>
              <a:t>	Послания к монархам и правителям:</a:t>
            </a:r>
            <a:endParaRPr lang="ru-RU" dirty="0" smtClean="0"/>
          </a:p>
          <a:p>
            <a:pPr>
              <a:buNone/>
            </a:pPr>
            <a:r>
              <a:rPr lang="ru-RU" dirty="0" smtClean="0"/>
              <a:t>	- к Римскому Папе (Пию IX), </a:t>
            </a:r>
          </a:p>
          <a:p>
            <a:pPr>
              <a:buNone/>
            </a:pPr>
            <a:r>
              <a:rPr lang="ru-RU" dirty="0" smtClean="0"/>
              <a:t>	- персидскому шаху (</a:t>
            </a:r>
            <a:r>
              <a:rPr lang="ru-RU" dirty="0" err="1" smtClean="0"/>
              <a:t>Насир</a:t>
            </a:r>
            <a:r>
              <a:rPr lang="ru-RU" dirty="0" smtClean="0"/>
              <a:t> ад-Дину), </a:t>
            </a:r>
          </a:p>
          <a:p>
            <a:pPr>
              <a:buNone/>
            </a:pPr>
            <a:r>
              <a:rPr lang="ru-RU" dirty="0" smtClean="0"/>
              <a:t>	- русскому  царю (Александру II), </a:t>
            </a:r>
          </a:p>
          <a:p>
            <a:pPr>
              <a:buNone/>
            </a:pPr>
            <a:r>
              <a:rPr lang="ru-RU" dirty="0" smtClean="0"/>
              <a:t>	- немецкому кайзеру  (Вильгельму  I – королю Пруссии, впоследствии германскому императору), </a:t>
            </a:r>
          </a:p>
          <a:p>
            <a:pPr>
              <a:buNone/>
            </a:pPr>
            <a:r>
              <a:rPr lang="ru-RU" dirty="0" smtClean="0"/>
              <a:t>	- австрийскому императору (Францу-Иосифу), </a:t>
            </a:r>
          </a:p>
          <a:p>
            <a:pPr>
              <a:buNone/>
            </a:pPr>
            <a:r>
              <a:rPr lang="ru-RU" dirty="0" smtClean="0"/>
              <a:t>	- английской королеве (Виктории), </a:t>
            </a:r>
          </a:p>
          <a:p>
            <a:pPr>
              <a:buNone/>
            </a:pPr>
            <a:r>
              <a:rPr lang="ru-RU" dirty="0" smtClean="0"/>
              <a:t>	- императору Франции (Наполеону </a:t>
            </a:r>
            <a:r>
              <a:rPr lang="en-US" dirty="0" smtClean="0"/>
              <a:t>III</a:t>
            </a:r>
            <a:r>
              <a:rPr lang="ru-RU" dirty="0" smtClean="0"/>
              <a:t>), </a:t>
            </a:r>
          </a:p>
          <a:p>
            <a:pPr>
              <a:buNone/>
            </a:pPr>
            <a:r>
              <a:rPr lang="ru-RU" dirty="0" smtClean="0"/>
              <a:t>	- турецкому султану (Абдул </a:t>
            </a:r>
            <a:r>
              <a:rPr lang="ru-RU" dirty="0" err="1" smtClean="0"/>
              <a:t>Азизу</a:t>
            </a:r>
            <a:r>
              <a:rPr lang="ru-RU" dirty="0" smtClean="0"/>
              <a:t>)</a:t>
            </a:r>
          </a:p>
          <a:p>
            <a:pPr>
              <a:buNone/>
            </a:pP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4973786"/>
          </a:xfrm>
        </p:spPr>
        <p:txBody>
          <a:bodyPr>
            <a:normAutofit/>
          </a:bodyPr>
          <a:lstStyle/>
          <a:p>
            <a:pPr>
              <a:buNone/>
            </a:pPr>
            <a:r>
              <a:rPr lang="ru-RU" sz="3200" dirty="0" smtClean="0"/>
              <a:t>	«О властелин Парижа! Прикажи священникам не звонить более в колокола. Клянусь единым Богом истинным! Самый Могучий Колокол заговорил устами Того, Кто носит Величайшее из Имен, и под руками воли Господа твоего, Наивысочайшего и Пречистого, благовестит Он на небесах Вечности во Имя Его, </a:t>
            </a:r>
            <a:r>
              <a:rPr lang="ru-RU" sz="3200" dirty="0" err="1" smtClean="0"/>
              <a:t>Всеславного</a:t>
            </a:r>
            <a:r>
              <a:rPr lang="ru-RU" sz="3200" dirty="0" smtClean="0"/>
              <a:t>»</a:t>
            </a:r>
          </a:p>
          <a:p>
            <a:endParaRPr lang="ru-RU"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214282" y="1500174"/>
            <a:ext cx="8503920" cy="5143536"/>
          </a:xfrm>
        </p:spPr>
        <p:txBody>
          <a:bodyPr>
            <a:normAutofit fontScale="77500" lnSpcReduction="20000"/>
          </a:bodyPr>
          <a:lstStyle/>
          <a:p>
            <a:pPr>
              <a:buNone/>
            </a:pPr>
            <a:r>
              <a:rPr lang="ru-RU" dirty="0" smtClean="0"/>
              <a:t>	</a:t>
            </a:r>
            <a:r>
              <a:rPr lang="ru-RU" sz="2800" dirty="0" smtClean="0"/>
              <a:t>«Бойтесь Бога, о цари, не преступайте пределов Божьих и следуйте тому, что велено вам в Писании, и не будьте из преступающих. Остерегайтесь чинить насилие над кем-либо [даже] с  горчичное зерно. Ходите путями справедливости, ибо, воистину, сие—прямой путь. Помиритесь между собой и сократите [ваши] воинства, чтобы уменьшились ваши расходы и испытали бы вы успокоение. А если возникают между вами разногласия, нет нужды у вас в многочисленных армиях, [в войсках], кроме как в меру, [необходимую] для охраны ваших земель и стран. Бойтесь Бога, не излишествуйте ни в чем и не будьте из расточительных. Известно Нам, что увеличиваете вы свои расходы с каждым днем и возлагаете их бремя на подданных своих. [Но] сие невыносимо для них и сие есть гнет великий. Поступайте справедливо, о цари, по отношению к людям и </a:t>
            </a:r>
            <a:r>
              <a:rPr lang="ru-RU" sz="2800" dirty="0" err="1" smtClean="0"/>
              <a:t>соделайтесь</a:t>
            </a:r>
            <a:r>
              <a:rPr lang="ru-RU" sz="2800" dirty="0" smtClean="0"/>
              <a:t> воплощениями справедливости на земли. Сие надлежит вам и подобает вашему сану, если вы из тех, кто судит беспристрастно...»</a:t>
            </a:r>
          </a:p>
          <a:p>
            <a:pPr>
              <a:buNone/>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188100"/>
          </a:xfrm>
        </p:spPr>
        <p:txBody>
          <a:bodyPr>
            <a:normAutofit fontScale="55000" lnSpcReduction="20000"/>
          </a:bodyPr>
          <a:lstStyle/>
          <a:p>
            <a:pPr>
              <a:buNone/>
            </a:pPr>
            <a:r>
              <a:rPr lang="ru-RU" sz="3300" dirty="0" smtClean="0"/>
              <a:t>	…Затем, когда дым рассеялся, пред взором предстали сидящий султан и министры, начальники и сановники, стоящие на монаршем приеме. В то же мгновение привели вора. От царствующей особы последовал приказ обезглавить его. Тотчас старший палач отсек ему главу, и от него потекла красная жидкость, похожая на кровь. Затем султан произнес несколько слов, обращаясь к присутствующим. Между тем, пришло другое известие—о бунте на таком-то рубеже. Окинув взглядом свою рать, он (султан) снарядил в поход несколько боевых отрядов солдат с артиллерией. Через несколько минут из-за палатки послышались артиллерийские залпы. Последовало пояснение: ‘Теперь происходит сражение’. В сильном недоумении размышлял Я над тем, чт</a:t>
            </a:r>
            <a:r>
              <a:rPr lang="ru-RU" sz="3300" dirty="0" smtClean="0">
                <a:sym typeface="Times New Roman"/>
              </a:rPr>
              <a:t>о</a:t>
            </a:r>
            <a:r>
              <a:rPr lang="ru-RU" sz="3300" dirty="0" smtClean="0"/>
              <a:t> это были за орудия. Приветствие завершилось и штору палатки опустили. Через минут двадцать из палатки показался человек, подмышкой у него была коробка. Я спросил у него, что это была за коробка и чт</a:t>
            </a:r>
            <a:r>
              <a:rPr lang="ru-RU" sz="3300" dirty="0" smtClean="0">
                <a:sym typeface="Times New Roman"/>
              </a:rPr>
              <a:t>о</a:t>
            </a:r>
            <a:r>
              <a:rPr lang="ru-RU" sz="3300" dirty="0" smtClean="0"/>
              <a:t> это были за предметы. Он пояснил: ‘Все развернутые предметы и увиденные вещи—султан, начальники и министры, блеск, пышность, держава и мощь, которые лицезрели Вы, теперь в этом ящике’. Клянусь Господом, который словом от Себя сотворил всякую вещь! С той поры все сущее в этом мире виделось и видится Мне подобным той мастерской зрелищных представлений. Никогда не придавал и не буду придавать сему значения и с горчичное зерно! Крайне дивлюсь тому, что люди гордятся такими делами»</a:t>
            </a:r>
          </a:p>
          <a:p>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normAutofit fontScale="77500" lnSpcReduction="20000"/>
          </a:bodyPr>
          <a:lstStyle/>
          <a:p>
            <a:pPr lvl="0">
              <a:buNone/>
            </a:pPr>
            <a:r>
              <a:rPr lang="ru-RU" sz="2800" dirty="0" smtClean="0"/>
              <a:t>	</a:t>
            </a:r>
            <a:r>
              <a:rPr lang="ru-RU" sz="2800" dirty="0" err="1" smtClean="0"/>
              <a:t>Юнус</a:t>
            </a:r>
            <a:r>
              <a:rPr lang="ru-RU" sz="2800" dirty="0" smtClean="0"/>
              <a:t> </a:t>
            </a:r>
            <a:r>
              <a:rPr lang="ru-RU" sz="2800" dirty="0" err="1" smtClean="0"/>
              <a:t>Мехди</a:t>
            </a:r>
            <a:r>
              <a:rPr lang="ru-RU" sz="2800" dirty="0" smtClean="0"/>
              <a:t> </a:t>
            </a:r>
            <a:r>
              <a:rPr lang="ru-RU" sz="2800" dirty="0" err="1" smtClean="0"/>
              <a:t>Ефенди</a:t>
            </a:r>
            <a:r>
              <a:rPr lang="ru-RU" sz="2800" dirty="0" smtClean="0"/>
              <a:t>, нынешний кади в </a:t>
            </a:r>
            <a:r>
              <a:rPr lang="ru-RU" sz="2800" dirty="0" err="1" smtClean="0"/>
              <a:t>Адрианополе</a:t>
            </a:r>
            <a:r>
              <a:rPr lang="ru-RU" sz="2800" dirty="0" smtClean="0"/>
              <a:t> сообщает следующие сведения о </a:t>
            </a:r>
            <a:r>
              <a:rPr lang="ru-RU" sz="2800" dirty="0" err="1" smtClean="0"/>
              <a:t>бабидах</a:t>
            </a:r>
            <a:r>
              <a:rPr lang="ru-RU" sz="2800" dirty="0" smtClean="0"/>
              <a:t>, живших в </a:t>
            </a:r>
            <a:r>
              <a:rPr lang="ru-RU" sz="2800" dirty="0" err="1" smtClean="0"/>
              <a:t>Адрианополе</a:t>
            </a:r>
            <a:r>
              <a:rPr lang="ru-RU" sz="2800" dirty="0" smtClean="0"/>
              <a:t>: </a:t>
            </a:r>
          </a:p>
          <a:p>
            <a:pPr>
              <a:buNone/>
            </a:pPr>
            <a:r>
              <a:rPr lang="ru-RU" sz="2800" dirty="0" smtClean="0"/>
              <a:t>	Когда Министр Полиции </a:t>
            </a:r>
            <a:r>
              <a:rPr lang="ru-RU" sz="2800" dirty="0" err="1" smtClean="0"/>
              <a:t>Хусин</a:t>
            </a:r>
            <a:r>
              <a:rPr lang="ru-RU" sz="2800" dirty="0" smtClean="0"/>
              <a:t> Паша захватил </a:t>
            </a:r>
            <a:r>
              <a:rPr lang="ru-RU" sz="2800" dirty="0" err="1" smtClean="0"/>
              <a:t>бабидские</a:t>
            </a:r>
            <a:r>
              <a:rPr lang="ru-RU" sz="2800" dirty="0" smtClean="0"/>
              <a:t> книги и передал их для рассмотрения Шейх </a:t>
            </a:r>
            <a:r>
              <a:rPr lang="ru-RU" sz="2800" dirty="0" err="1" smtClean="0"/>
              <a:t>уль</a:t>
            </a:r>
            <a:r>
              <a:rPr lang="ru-RU" sz="2800" dirty="0" smtClean="0"/>
              <a:t> Исламу … </a:t>
            </a:r>
            <a:r>
              <a:rPr lang="ru-RU" sz="2800" dirty="0" err="1" smtClean="0"/>
              <a:t>Юнус</a:t>
            </a:r>
            <a:r>
              <a:rPr lang="ru-RU" sz="2800" dirty="0" smtClean="0"/>
              <a:t> </a:t>
            </a:r>
            <a:r>
              <a:rPr lang="ru-RU" sz="2800" dirty="0" err="1" smtClean="0"/>
              <a:t>Мехди</a:t>
            </a:r>
            <a:r>
              <a:rPr lang="ru-RU" sz="2800" dirty="0" smtClean="0"/>
              <a:t> служил в фетва хане (отделение Шейх </a:t>
            </a:r>
            <a:r>
              <a:rPr lang="ru-RU" sz="2800" dirty="0" err="1" smtClean="0"/>
              <a:t>уль</a:t>
            </a:r>
            <a:r>
              <a:rPr lang="ru-RU" sz="2800" dirty="0" smtClean="0"/>
              <a:t> </a:t>
            </a:r>
            <a:r>
              <a:rPr lang="ru-RU" sz="2800" dirty="0" err="1" smtClean="0"/>
              <a:t>Исламата</a:t>
            </a:r>
            <a:r>
              <a:rPr lang="ru-RU" sz="2800" dirty="0" smtClean="0"/>
              <a:t>). Он рассматривал эти книги и нашел их еретическими. Баб признавался в них таким же пророком как </a:t>
            </a:r>
            <a:r>
              <a:rPr lang="ru-RU" sz="2800" dirty="0" err="1" smtClean="0"/>
              <a:t>Муса</a:t>
            </a:r>
            <a:r>
              <a:rPr lang="ru-RU" sz="2800" dirty="0" smtClean="0"/>
              <a:t>, </a:t>
            </a:r>
            <a:r>
              <a:rPr lang="ru-RU" sz="2800" dirty="0" err="1" smtClean="0"/>
              <a:t>Иса</a:t>
            </a:r>
            <a:r>
              <a:rPr lang="ru-RU" sz="2800" dirty="0" smtClean="0"/>
              <a:t> и Магомет[.] Шейх </a:t>
            </a:r>
            <a:r>
              <a:rPr lang="ru-RU" sz="2800" dirty="0" err="1" smtClean="0"/>
              <a:t>Мехмет</a:t>
            </a:r>
            <a:r>
              <a:rPr lang="ru-RU" sz="2800" dirty="0" smtClean="0"/>
              <a:t> Хусейн (вероятно Хусейн Али) считался также пророком, преемником первого баба и тоже </a:t>
            </a:r>
            <a:r>
              <a:rPr lang="ru-RU" sz="2800" dirty="0" err="1" smtClean="0"/>
              <a:t>бабом</a:t>
            </a:r>
            <a:r>
              <a:rPr lang="ru-RU" sz="2800" dirty="0" smtClean="0"/>
              <a:t>. – По заключению Шейх </a:t>
            </a:r>
            <a:r>
              <a:rPr lang="ru-RU" sz="2800" dirty="0" err="1" smtClean="0"/>
              <a:t>уль</a:t>
            </a:r>
            <a:r>
              <a:rPr lang="ru-RU" sz="2800" dirty="0" smtClean="0"/>
              <a:t> Ислама </a:t>
            </a:r>
            <a:r>
              <a:rPr lang="ru-RU" sz="2800" dirty="0" err="1" smtClean="0"/>
              <a:t>бабидские</a:t>
            </a:r>
            <a:r>
              <a:rPr lang="ru-RU" sz="2800" dirty="0" smtClean="0"/>
              <a:t> книги были признаны вредными и торжественно сожжены. </a:t>
            </a:r>
            <a:r>
              <a:rPr lang="ru-RU" sz="2800" dirty="0" err="1" smtClean="0"/>
              <a:t>Бабиды</a:t>
            </a:r>
            <a:r>
              <a:rPr lang="ru-RU" sz="2800" dirty="0" smtClean="0"/>
              <a:t> были отправлены в ссылку. </a:t>
            </a:r>
          </a:p>
          <a:p>
            <a:pPr>
              <a:buNone/>
            </a:pPr>
            <a:r>
              <a:rPr lang="ru-RU" sz="2800" dirty="0" smtClean="0"/>
              <a:t>	</a:t>
            </a:r>
            <a:r>
              <a:rPr lang="ru-RU" sz="2800" dirty="0" err="1" smtClean="0"/>
              <a:t>Юнус</a:t>
            </a:r>
            <a:r>
              <a:rPr lang="ru-RU" sz="2800" dirty="0" smtClean="0"/>
              <a:t> </a:t>
            </a:r>
            <a:r>
              <a:rPr lang="ru-RU" sz="2800" dirty="0" err="1" smtClean="0"/>
              <a:t>Мехди</a:t>
            </a:r>
            <a:r>
              <a:rPr lang="ru-RU" sz="2800" dirty="0" smtClean="0"/>
              <a:t> </a:t>
            </a:r>
            <a:r>
              <a:rPr lang="ru-RU" sz="2800" dirty="0" err="1" smtClean="0"/>
              <a:t>Ефенди</a:t>
            </a:r>
            <a:r>
              <a:rPr lang="ru-RU" sz="2800" dirty="0" smtClean="0"/>
              <a:t> знает что прибывшие из Багдада в Константинополь </a:t>
            </a:r>
            <a:r>
              <a:rPr lang="ru-RU" sz="2800" dirty="0" err="1" smtClean="0"/>
              <a:t>бабиды</a:t>
            </a:r>
            <a:r>
              <a:rPr lang="ru-RU" sz="2800" dirty="0" smtClean="0"/>
              <a:t> были поселены в </a:t>
            </a:r>
            <a:r>
              <a:rPr lang="ru-RU" sz="2800" dirty="0" err="1" smtClean="0"/>
              <a:t>Адрианополе</a:t>
            </a:r>
            <a:r>
              <a:rPr lang="ru-RU" sz="2800" dirty="0" smtClean="0"/>
              <a:t>. За пропаганду их учения они были высланы в </a:t>
            </a:r>
            <a:r>
              <a:rPr lang="ru-RU" sz="2800" dirty="0" err="1" smtClean="0"/>
              <a:t>Акию</a:t>
            </a:r>
            <a:r>
              <a:rPr lang="ru-RU" sz="2800" dirty="0" smtClean="0"/>
              <a:t>. Времени он хорошенько не помнит».</a:t>
            </a:r>
          </a:p>
          <a:p>
            <a:pPr>
              <a:buNone/>
            </a:pP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lstStyle/>
          <a:p>
            <a:pPr>
              <a:buNone/>
            </a:pPr>
            <a:r>
              <a:rPr lang="ru-RU" sz="2800" dirty="0" smtClean="0"/>
              <a:t>	«</a:t>
            </a:r>
            <a:r>
              <a:rPr lang="ru-RU" sz="2800" dirty="0" err="1" smtClean="0"/>
              <a:t>Адрианопольское</a:t>
            </a:r>
            <a:r>
              <a:rPr lang="ru-RU" sz="2800" dirty="0" smtClean="0"/>
              <a:t> население следило с большим вниманием за делом </a:t>
            </a:r>
            <a:r>
              <a:rPr lang="ru-RU" sz="2800" dirty="0" err="1" smtClean="0"/>
              <a:t>бабидов</a:t>
            </a:r>
            <a:r>
              <a:rPr lang="ru-RU" sz="2800" dirty="0" smtClean="0"/>
              <a:t>, крайне нападая на турецкое правительство за его нетерпимость, тогда как при всяком удобном случае  оно любит похвастаться своею терпимостью в деле веры и за чистую покровительствует даже различным сектам, появляющимся вне мусульманской религии, надеясь извлечь из них какую </a:t>
            </a:r>
            <a:r>
              <a:rPr lang="ru-RU" sz="2800" dirty="0" err="1" smtClean="0"/>
              <a:t>нибудь</a:t>
            </a:r>
            <a:r>
              <a:rPr lang="ru-RU" sz="2800" dirty="0" smtClean="0"/>
              <a:t> для себя пользу»</a:t>
            </a:r>
          </a:p>
          <a:p>
            <a:pPr>
              <a:buNone/>
            </a:pP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noAutofit/>
          </a:bodyPr>
          <a:lstStyle/>
          <a:p>
            <a:pPr>
              <a:buNone/>
            </a:pPr>
            <a:r>
              <a:rPr lang="ru-RU" sz="2000" dirty="0" smtClean="0"/>
              <a:t>	В книге </a:t>
            </a:r>
            <a:r>
              <a:rPr lang="ru-RU" sz="2000" i="1" dirty="0" err="1" smtClean="0"/>
              <a:t>God</a:t>
            </a:r>
            <a:r>
              <a:rPr lang="ru-RU" sz="2000" i="1" dirty="0" smtClean="0"/>
              <a:t> </a:t>
            </a:r>
            <a:r>
              <a:rPr lang="ru-RU" sz="2000" i="1" dirty="0" err="1" smtClean="0"/>
              <a:t>Passes</a:t>
            </a:r>
            <a:r>
              <a:rPr lang="ru-RU" sz="2000" i="1" dirty="0" smtClean="0"/>
              <a:t> </a:t>
            </a:r>
            <a:r>
              <a:rPr lang="ru-RU" sz="2000" i="1" dirty="0" err="1" smtClean="0"/>
              <a:t>By</a:t>
            </a:r>
            <a:r>
              <a:rPr lang="ru-RU" sz="2000" dirty="0" smtClean="0"/>
              <a:t> </a:t>
            </a:r>
            <a:r>
              <a:rPr lang="ru-RU" sz="2000" dirty="0" err="1" smtClean="0"/>
              <a:t>Шоги</a:t>
            </a:r>
            <a:r>
              <a:rPr lang="ru-RU" sz="2000" dirty="0" smtClean="0"/>
              <a:t> </a:t>
            </a:r>
            <a:r>
              <a:rPr lang="ru-RU" sz="2000" dirty="0" err="1" smtClean="0"/>
              <a:t>Эффенди</a:t>
            </a:r>
            <a:r>
              <a:rPr lang="ru-RU" sz="2000" dirty="0" smtClean="0"/>
              <a:t> пишет: </a:t>
            </a:r>
          </a:p>
          <a:p>
            <a:pPr>
              <a:buNone/>
            </a:pPr>
            <a:r>
              <a:rPr lang="ru-RU" sz="2000" dirty="0" smtClean="0"/>
              <a:t>	«По словам очевидца, “Великое волнение охватило людей... Все были озадачены и исполнились сожаления... Некоторые выражали сочувствие, другие утешали нас и оплакивали нашу судьбу...”, “население квартала, в котором проживал </a:t>
            </a:r>
            <a:r>
              <a:rPr lang="ru-RU" sz="2000" dirty="0" err="1" smtClean="0"/>
              <a:t>Бахаулла</a:t>
            </a:r>
            <a:r>
              <a:rPr lang="ru-RU" sz="2000" dirty="0" smtClean="0"/>
              <a:t>, и соседи, собравшиеся проститься с Ним, шли друг за другом”, “чтобы с глубокой скорбью и печалью поцеловать Его руки и одежды, выражая сожаление в связи с Его отъездом. Тот день был тоже странным днем. Казалось, город, его стены и ворота оплакивали разлуку с Ним”; «Другой очевидец пишет: “в тот день наблюдалось удивительное стечение народа, мусульман и христиан, [собравшихся] у двери дома Учителя. Дом, в котором проходили проводы, был достопамятным. Большинство присутствующих, особенно христиане, плакали и стенали”»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116662"/>
          </a:xfrm>
        </p:spPr>
        <p:txBody>
          <a:bodyPr/>
          <a:lstStyle/>
          <a:p>
            <a:pPr>
              <a:buNone/>
            </a:pPr>
            <a:r>
              <a:rPr lang="ru-RU" dirty="0" smtClean="0"/>
              <a:t>	</a:t>
            </a:r>
            <a:r>
              <a:rPr lang="ru-RU" sz="2800" dirty="0" smtClean="0"/>
              <a:t>«После прибытия (в </a:t>
            </a:r>
            <a:r>
              <a:rPr lang="ru-RU" sz="2800" dirty="0" err="1" smtClean="0"/>
              <a:t>Акку</a:t>
            </a:r>
            <a:r>
              <a:rPr lang="ru-RU" sz="2800" dirty="0" smtClean="0"/>
              <a:t>) всех оцепили армейские офицеры и разместили всех—женщин и мужчин, больших и малых, в воинских казармах. В первый вечер всем было отказано в еде и питье, ибо ворота взяли под охрану офицеры и никому не позволили выходить наружу. Никто не озаботился сими бедняжками. Даже, когда попросили они воды, ответа не последовало. Проходит время, а все по-прежнему заключены в казарме»</a:t>
            </a:r>
          </a:p>
          <a:p>
            <a:pPr>
              <a:buNone/>
            </a:pP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14282" y="285728"/>
            <a:ext cx="8785255"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noAutofit/>
          </a:bodyPr>
          <a:lstStyle/>
          <a:p>
            <a:pPr>
              <a:buNone/>
            </a:pPr>
            <a:r>
              <a:rPr lang="ru-RU" sz="700" dirty="0" smtClean="0"/>
              <a:t>	</a:t>
            </a:r>
            <a:r>
              <a:rPr lang="ru-RU" sz="2000" dirty="0" smtClean="0"/>
              <a:t>«Но надо сказать несколько слов о самом главном эпизоде этого моего путешествия. На другой день утром после моего водворения в </a:t>
            </a:r>
            <a:r>
              <a:rPr lang="ru-RU" sz="2000" dirty="0" err="1" smtClean="0"/>
              <a:t>Бехдже</a:t>
            </a:r>
            <a:r>
              <a:rPr lang="ru-RU" sz="2000" dirty="0" smtClean="0"/>
              <a:t>, один из младших сыновей </a:t>
            </a:r>
            <a:r>
              <a:rPr lang="ru-RU" sz="2000" dirty="0" err="1" smtClean="0"/>
              <a:t>Беха</a:t>
            </a:r>
            <a:r>
              <a:rPr lang="ru-RU" sz="2000" dirty="0" smtClean="0"/>
              <a:t> (</a:t>
            </a:r>
            <a:r>
              <a:rPr lang="ru-RU" sz="2000" dirty="0" err="1" smtClean="0"/>
              <a:t>Бахауллы</a:t>
            </a:r>
            <a:r>
              <a:rPr lang="ru-RU" sz="2000" dirty="0" smtClean="0"/>
              <a:t>) вошел в комнату, где я сидел и пригласил меня следовать за ним. Я повиновался и меня повели через коридоры и комнаты, которых я не успевал рассмотреть, в обширную залу, устланную, насколько я помню (так как мой ум был занят другим) мраморной мозаикой. Перед занавесью, висевшей на стене этой большой прихожей, мой провожатый остановился, пока я снимал обувь. Затем быстрым движением руки он приподнял занавес и, как только я прошел, он опустил ее. Я очутился в огромном помещении, вдоль которого до </a:t>
            </a:r>
            <a:r>
              <a:rPr lang="ru-RU" sz="2000" dirty="0" err="1" smtClean="0"/>
              <a:t>противуположного</a:t>
            </a:r>
            <a:r>
              <a:rPr lang="ru-RU" sz="2000" dirty="0" smtClean="0"/>
              <a:t> (</a:t>
            </a:r>
            <a:r>
              <a:rPr lang="en-US" sz="2000" dirty="0" smtClean="0"/>
              <a:t>sic</a:t>
            </a:r>
            <a:r>
              <a:rPr lang="ru-RU" sz="2000" dirty="0" smtClean="0"/>
              <a:t>) конца тянулся низкий диван, тогда как у противоположной входу стороны стояли два и три стула…</a:t>
            </a:r>
            <a:endParaRPr lang="ru-RU"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116662"/>
          </a:xfrm>
        </p:spPr>
        <p:txBody>
          <a:bodyPr>
            <a:normAutofit fontScale="62500" lnSpcReduction="20000"/>
          </a:bodyPr>
          <a:lstStyle/>
          <a:p>
            <a:pPr>
              <a:buNone/>
            </a:pPr>
            <a:r>
              <a:rPr lang="ru-RU" sz="2800" dirty="0" smtClean="0"/>
              <a:t>	</a:t>
            </a:r>
            <a:r>
              <a:rPr lang="ru-RU" sz="3200" dirty="0" smtClean="0"/>
              <a:t>…Хотя я смутно подозревал, куда я иду и кого буду видеть (мне не было сделано определенного указания на этот счет), секунда или две прошло, прежде, чем я с волнением и смущением заметил, что комната не была пуста. В углу, где диван соприкасался со стеной, сидела необыкновенная и внушавшая почтение особа, в войлочном головном уборе, вроде называемых дервишами </a:t>
            </a:r>
            <a:r>
              <a:rPr lang="ru-RU" sz="3200" dirty="0" err="1" smtClean="0"/>
              <a:t>Тадж</a:t>
            </a:r>
            <a:r>
              <a:rPr lang="ru-RU" sz="3200" dirty="0" smtClean="0"/>
              <a:t> (но непривычной высоты и формы), кругом основания которого был повязан небольшой белый тюрбан. Лице, на которое я взирал, я не могу изгладить из своей памяти, но и не могу описать. Эти проницательные глаза, казалось проникали в глубину души; власть и авторитетность отражались на высоком челе; глубокие борозды на лбу и лице показывали возраст, противоречивший черным, как смоль, волосам и бороде, которая с невыразимой роскошью спускалась почти до пояса. Не надо было и спрашивать, в чьем присутствии я находился, когда я преклонялся пред тем, кто служит предметом обожания и любви такой, которой могут завидовать короли и о которой могут воздыхать понапрасну императоры!..</a:t>
            </a:r>
          </a:p>
          <a:p>
            <a:pPr>
              <a:buNone/>
            </a:pPr>
            <a:r>
              <a:rPr lang="ru-RU" sz="1800" dirty="0" smtClean="0"/>
              <a:t>	</a:t>
            </a:r>
            <a:endParaRPr lang="ru-RU" sz="800" dirty="0" smtClean="0"/>
          </a:p>
          <a:p>
            <a:pPr>
              <a:buNone/>
            </a:pP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normAutofit fontScale="92500" lnSpcReduction="20000"/>
          </a:bodyPr>
          <a:lstStyle/>
          <a:p>
            <a:pPr>
              <a:buNone/>
            </a:pPr>
            <a:r>
              <a:rPr lang="ru-RU" sz="2800" dirty="0" smtClean="0"/>
              <a:t>	</a:t>
            </a:r>
            <a:r>
              <a:rPr lang="ru-RU" sz="1900" dirty="0" smtClean="0"/>
              <a:t>…Мягкий с достоинством голос просил меня присесть и затем сказал: ‘Хвала Богу, что ты достигнул !... Ты пришел повидать пленника и изгнанника... Мы желаем только добра и счастья народам; а они нас считают зачинщиками раздора и соблазна, заслуживающими рабства и изгнания... Чтобы все народы пришли к единой вере и все люди стали бы братьями; чтобы узы любви и единства между сынами человеческими скрепились; чтобы рознь религиозная перестала существовать и уничтожено было различие национальностей – какое же в этом зло... Это теперь должно осуществиться. Эти бесплодные раздоры и разрушительные войны исчезнут и наступит ‘Величайший Мир’. Разве в этом не нуждаются в Европе ? Не то ли это, что Христос </a:t>
            </a:r>
            <a:r>
              <a:rPr lang="ru-RU" sz="1900" dirty="0" err="1" smtClean="0"/>
              <a:t>проповедывал</a:t>
            </a:r>
            <a:r>
              <a:rPr lang="ru-RU" sz="1900" dirty="0" smtClean="0"/>
              <a:t> ?... А между тем мы видим ваших царей и правителей расточающих свои сокровища более щедро на средства истреблять человеческий род, чем на то, что повело бы к счастью человечества... Эти распри, кровопролития и раздоры должны кончиться, и все люди составят как бы одну семью, одну родню... Да не возгордится человек тем, что любит свою родину, а пусть гордится тем, что любит род человеческий...’</a:t>
            </a:r>
          </a:p>
          <a:p>
            <a:pPr>
              <a:buNone/>
            </a:pPr>
            <a:r>
              <a:rPr lang="ru-RU" sz="1900" dirty="0" smtClean="0"/>
              <a:t>	Таковы были между прочим, на сколько я припомню слова, которые я слышал от </a:t>
            </a:r>
            <a:r>
              <a:rPr lang="ru-RU" sz="1900" dirty="0" err="1" smtClean="0"/>
              <a:t>Беха</a:t>
            </a:r>
            <a:r>
              <a:rPr lang="ru-RU" sz="1900" dirty="0" smtClean="0"/>
              <a:t>. Пусть читающие сами рассудят, заслуживает ли такое учение смерти или ссылки, и выиграет ли мир, или потеряет от его распространения»</a:t>
            </a:r>
          </a:p>
          <a:p>
            <a:pPr>
              <a:buNone/>
            </a:pP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4830910"/>
          </a:xfrm>
        </p:spPr>
        <p:txBody>
          <a:bodyPr>
            <a:normAutofit fontScale="85000" lnSpcReduction="10000"/>
          </a:bodyPr>
          <a:lstStyle/>
          <a:p>
            <a:pPr>
              <a:buNone/>
            </a:pPr>
            <a:r>
              <a:rPr lang="ru-RU" dirty="0" smtClean="0"/>
              <a:t>	</a:t>
            </a:r>
            <a:r>
              <a:rPr lang="ru-RU" sz="2500" dirty="0" smtClean="0"/>
              <a:t>«…Но в течение этих пяти дней я был полностью окружен </a:t>
            </a:r>
            <a:r>
              <a:rPr lang="ru-RU" sz="2500" dirty="0" err="1" smtClean="0"/>
              <a:t>бабидами</a:t>
            </a:r>
            <a:r>
              <a:rPr lang="ru-RU" sz="2500" dirty="0" smtClean="0"/>
              <a:t>, которые обходились со мной с величайшей Добротой.  Мне было предоставлено пять встреч с самим </a:t>
            </a:r>
            <a:r>
              <a:rPr lang="ru-RU" sz="2500" dirty="0" err="1" smtClean="0"/>
              <a:t>Бахауллой</a:t>
            </a:r>
            <a:r>
              <a:rPr lang="ru-RU" sz="2500" dirty="0" smtClean="0"/>
              <a:t>, но, конечно, я не мог задавать ему никаких вопросов. Я смиренно сидел перед ним, пока он говорил… На вид он – очень величественный человек, и хотя ему должно быть, по меньшей мере, 70 лет, его длинные борода и волосы совершенно черны. Он носит очень высокую войлочную шапку – </a:t>
            </a:r>
            <a:r>
              <a:rPr lang="ru-RU" sz="2500" i="1" dirty="0" err="1" smtClean="0"/>
              <a:t>намад</a:t>
            </a:r>
            <a:r>
              <a:rPr lang="ru-RU" sz="2500" dirty="0" smtClean="0"/>
              <a:t> с маленьким белым тюрбаном. Его манеры грациозны и полны достоинства, хотя в них заметно некоторое беспокойство, что выдает неуемную энергию. Он говорил по большей части о необходимости для всех наций избрать один язык как средство международного общения и одну письменность…, о необходимости покончить с войной и с ревностью и враждой между странами. О доктринах как таковых Он говорил мало»</a:t>
            </a:r>
          </a:p>
          <a:p>
            <a:pPr>
              <a:buNone/>
            </a:pP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Письмо Брауна Розену о </a:t>
            </a:r>
            <a:r>
              <a:rPr lang="ru-RU" dirty="0" err="1" smtClean="0"/>
              <a:t>Бахаулле</a:t>
            </a:r>
            <a:endParaRPr lang="ru-RU" dirty="0"/>
          </a:p>
        </p:txBody>
      </p:sp>
      <p:pic>
        <p:nvPicPr>
          <p:cNvPr id="4" name="Содержимое 3" descr="Слайд 31 Browne's letter on Baha'u'llah 1.jpg"/>
          <p:cNvPicPr>
            <a:picLocks noGrp="1" noChangeAspect="1"/>
          </p:cNvPicPr>
          <p:nvPr>
            <p:ph sz="quarter" idx="1"/>
          </p:nvPr>
        </p:nvPicPr>
        <p:blipFill>
          <a:blip r:embed="rId2" cstate="print"/>
          <a:stretch>
            <a:fillRect/>
          </a:stretch>
        </p:blipFill>
        <p:spPr>
          <a:xfrm>
            <a:off x="3214678" y="1643050"/>
            <a:ext cx="2798006" cy="4572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sz="4400" dirty="0" smtClean="0"/>
              <a:t>«Я не изучал наук, принятых у людей, не переступал я и порога школы. Спросите у людей в городе, в котором я жил, чтобы удостовериться вам, что я не лгу»</a:t>
            </a:r>
          </a:p>
          <a:p>
            <a:pPr>
              <a:buNone/>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lstStyle/>
          <a:p>
            <a:pPr>
              <a:buNone/>
            </a:pPr>
            <a:r>
              <a:rPr lang="ru-RU" dirty="0" smtClean="0"/>
              <a:t>	«Царствие Славы лишено тщеты мира сего, тем не менее, в сокровищнице доверия и отрешения завещали Мы преемникам Нашим прекрасное и бесценное наследие. Мы не завещали земных богатств, тем самым не добавив забот, что влекут они. Богом клянусь! В земных сокровищах таится страх и сокрыта опасность»</a:t>
            </a:r>
          </a:p>
          <a:p>
            <a:pPr>
              <a:buNone/>
            </a:pPr>
            <a:r>
              <a:rPr lang="ru-RU" dirty="0" smtClean="0"/>
              <a:t>	«Богатства мира сего мимолетны; а все тленное и изменчивое недостойно внимания и никогда не было достойно, кроме как в должной мере».</a:t>
            </a:r>
          </a:p>
          <a:p>
            <a:pPr>
              <a:buNone/>
            </a:pP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330952"/>
          </a:xfrm>
        </p:spPr>
        <p:txBody>
          <a:bodyPr/>
          <a:lstStyle/>
          <a:p>
            <a:pPr>
              <a:buNone/>
            </a:pPr>
            <a:r>
              <a:rPr lang="ru-RU" dirty="0" smtClean="0"/>
              <a:t>	</a:t>
            </a:r>
            <a:r>
              <a:rPr lang="ru-RU" sz="2800" dirty="0" smtClean="0"/>
              <a:t>«Сей Гонимый, претерпевая беды и несчастья, являя Святые Стихи и представляя доказательства, не имел иной цели, кроме как погасить пламя ненависти и вражды, дабы небосклон сердец человеческих озарился светом согласия и достиг подлинного мира и спокойствия. От восхода Божественной Скрижали дневное светило сего изречения сияет во всем великолепии, и всякому надлежит устремить к нему свой взор».</a:t>
            </a:r>
          </a:p>
          <a:p>
            <a:pPr>
              <a:buNone/>
            </a:pP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116662"/>
          </a:xfrm>
        </p:spPr>
        <p:txBody>
          <a:bodyPr>
            <a:normAutofit/>
          </a:bodyPr>
          <a:lstStyle/>
          <a:p>
            <a:pPr>
              <a:buNone/>
            </a:pPr>
            <a:r>
              <a:rPr lang="ru-RU" sz="4800" dirty="0" smtClean="0"/>
              <a:t>	«О вы обитатели земли! Религия Бога существует для  любви и единства. Не делайте из нее повода для вражды или распрей».</a:t>
            </a:r>
          </a:p>
          <a:p>
            <a:pPr>
              <a:buNone/>
            </a:pPr>
            <a:endParaRPr lang="ru-RU" sz="4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116662"/>
          </a:xfrm>
        </p:spPr>
        <p:txBody>
          <a:bodyPr>
            <a:normAutofit fontScale="85000" lnSpcReduction="20000"/>
          </a:bodyPr>
          <a:lstStyle/>
          <a:p>
            <a:pPr>
              <a:buNone/>
            </a:pPr>
            <a:r>
              <a:rPr lang="ru-RU" dirty="0" smtClean="0"/>
              <a:t>	«Воля Божественного Завещателя такова: </a:t>
            </a:r>
            <a:r>
              <a:rPr lang="ru-RU" dirty="0" err="1" smtClean="0"/>
              <a:t>Агсанам</a:t>
            </a:r>
            <a:r>
              <a:rPr lang="ru-RU" dirty="0" smtClean="0"/>
              <a:t>, </a:t>
            </a:r>
            <a:r>
              <a:rPr lang="ru-RU" dirty="0" err="1" smtClean="0"/>
              <a:t>Афнанам</a:t>
            </a:r>
            <a:r>
              <a:rPr lang="ru-RU" dirty="0" smtClean="0"/>
              <a:t> и Семейству Моему, всем и каждому, надлежит обратить лик свой к Самой Могучей Ветви. Поразмыслите над тем, что явили Мы в Нашей </a:t>
            </a:r>
            <a:r>
              <a:rPr lang="ru-RU" dirty="0" err="1" smtClean="0"/>
              <a:t>Наисвятой</a:t>
            </a:r>
            <a:r>
              <a:rPr lang="ru-RU" dirty="0" smtClean="0"/>
              <a:t> Книге: “Когда отхлынет океан Моего присутствия и закончится Книга Моего Откровения, обратитесь к Тому, Кого назначил Бог, Кто есть Ветвь от сего Древнего Корня”. Предмет же сего святого стиха есть не кто иной, как Наимогущественнейшая Ветвь [</a:t>
            </a:r>
            <a:r>
              <a:rPr lang="ru-RU" dirty="0" err="1" smtClean="0"/>
              <a:t>Абдул-Бахá</a:t>
            </a:r>
            <a:r>
              <a:rPr lang="ru-RU" dirty="0" smtClean="0"/>
              <a:t>]. Так Мы милостиво являем вам Нашу великую Волю, и Я, воистину, Милостивый, Всесильный. Истинно, Бог заповедал, что положение Великой Ветви [</a:t>
            </a:r>
            <a:r>
              <a:rPr lang="ru-RU" dirty="0" err="1" smtClean="0"/>
              <a:t>Мухаммада-Али</a:t>
            </a:r>
            <a:r>
              <a:rPr lang="ru-RU" dirty="0" smtClean="0"/>
              <a:t>] ниже, чем Величайшей Ветви [</a:t>
            </a:r>
            <a:r>
              <a:rPr lang="ru-RU" dirty="0" err="1" smtClean="0"/>
              <a:t>Абдул-Бахá</a:t>
            </a:r>
            <a:r>
              <a:rPr lang="ru-RU" dirty="0" smtClean="0"/>
              <a:t>]. Он, воистину, Устроитель, </a:t>
            </a:r>
            <a:r>
              <a:rPr lang="ru-RU" dirty="0" err="1" smtClean="0"/>
              <a:t>Всемудрый</a:t>
            </a:r>
            <a:r>
              <a:rPr lang="ru-RU" dirty="0" smtClean="0"/>
              <a:t>. Мы избрали Великую после Величайшей, как указано Тем, Кто есть Всезнающий, Всеведущий».</a:t>
            </a:r>
          </a:p>
          <a:p>
            <a:pPr>
              <a:buNone/>
            </a:pPr>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116662"/>
          </a:xfrm>
        </p:spPr>
        <p:txBody>
          <a:bodyPr>
            <a:normAutofit fontScale="47500" lnSpcReduction="20000"/>
          </a:bodyPr>
          <a:lstStyle/>
          <a:p>
            <a:pPr>
              <a:buNone/>
            </a:pPr>
            <a:r>
              <a:rPr lang="ru-RU" dirty="0" smtClean="0"/>
              <a:t>	</a:t>
            </a:r>
            <a:r>
              <a:rPr lang="ru-RU" sz="4400" dirty="0" smtClean="0"/>
              <a:t>«На днях получено известие о кончине главы </a:t>
            </a:r>
            <a:r>
              <a:rPr lang="ru-RU" sz="4400" dirty="0" err="1" smtClean="0"/>
              <a:t>бабидов</a:t>
            </a:r>
            <a:r>
              <a:rPr lang="ru-RU" sz="4400" dirty="0" smtClean="0"/>
              <a:t> и их пророка </a:t>
            </a:r>
            <a:r>
              <a:rPr lang="ru-RU" sz="4400" dirty="0" err="1" smtClean="0"/>
              <a:t>Бэха-Уллы</a:t>
            </a:r>
            <a:r>
              <a:rPr lang="ru-RU" sz="4400" dirty="0" smtClean="0"/>
              <a:t>, последовавшей в </a:t>
            </a:r>
            <a:r>
              <a:rPr lang="ru-RU" sz="4400" dirty="0" err="1" smtClean="0"/>
              <a:t>Акке</a:t>
            </a:r>
            <a:r>
              <a:rPr lang="ru-RU" sz="4400" dirty="0" smtClean="0"/>
              <a:t> (С. Жан </a:t>
            </a:r>
            <a:r>
              <a:rPr lang="ru-RU" sz="4400" dirty="0" err="1" smtClean="0"/>
              <a:t>д’Акр</a:t>
            </a:r>
            <a:r>
              <a:rPr lang="ru-RU" sz="4400" dirty="0" smtClean="0"/>
              <a:t>) в Сирии 16-го мая с.г. Это замечательная личность, которая сумела привлечь около миллиона последователей в разных  частях Персии, придала </a:t>
            </a:r>
            <a:r>
              <a:rPr lang="ru-RU" sz="4400" dirty="0" err="1" smtClean="0"/>
              <a:t>бабизму</a:t>
            </a:r>
            <a:r>
              <a:rPr lang="ru-RU" sz="4400" dirty="0" smtClean="0"/>
              <a:t> тот миролюбивый характер, которым в настоящее время отличаются адепты этой религии. Из гордого перса-шиита, признающего дружбу только со своими единоверцами и полное отчуждение от иноверцев (</a:t>
            </a:r>
            <a:r>
              <a:rPr lang="ru-RU" sz="4400" dirty="0" err="1" smtClean="0"/>
              <a:t>теберра</a:t>
            </a:r>
            <a:r>
              <a:rPr lang="ru-RU" sz="4400" dirty="0" smtClean="0"/>
              <a:t> </a:t>
            </a:r>
            <a:r>
              <a:rPr lang="ru-RU" sz="4400" dirty="0" err="1" smtClean="0"/>
              <a:t>ве</a:t>
            </a:r>
            <a:r>
              <a:rPr lang="ru-RU" sz="4400" dirty="0" smtClean="0"/>
              <a:t> </a:t>
            </a:r>
            <a:r>
              <a:rPr lang="ru-RU" sz="4400" dirty="0" err="1" smtClean="0"/>
              <a:t>тевелла</a:t>
            </a:r>
            <a:r>
              <a:rPr lang="ru-RU" sz="4400" dirty="0" smtClean="0"/>
              <a:t>) учение это сделало человека смиренного, считающего всех людей братьями, </a:t>
            </a:r>
            <a:r>
              <a:rPr lang="ru-RU" sz="4400" dirty="0" err="1" smtClean="0"/>
              <a:t>бабида</a:t>
            </a:r>
            <a:r>
              <a:rPr lang="ru-RU" sz="4400" dirty="0" smtClean="0"/>
              <a:t>.</a:t>
            </a:r>
          </a:p>
          <a:p>
            <a:pPr>
              <a:buNone/>
            </a:pPr>
            <a:r>
              <a:rPr lang="ru-RU" sz="4400" dirty="0" smtClean="0"/>
              <a:t>		</a:t>
            </a:r>
            <a:r>
              <a:rPr lang="ru-RU" sz="4400" dirty="0" err="1" smtClean="0"/>
              <a:t>Бэха-Улла</a:t>
            </a:r>
            <a:r>
              <a:rPr lang="ru-RU" sz="4400" dirty="0" smtClean="0"/>
              <a:t>, настоящее имя которого </a:t>
            </a:r>
            <a:r>
              <a:rPr lang="ru-RU" sz="4400" dirty="0" err="1" smtClean="0"/>
              <a:t>Мирза-Хусейн-Нури</a:t>
            </a:r>
            <a:r>
              <a:rPr lang="ru-RU" sz="4400" dirty="0" smtClean="0"/>
              <a:t>, родился 1-го ноября 1817 года. Он был сыном </a:t>
            </a:r>
            <a:r>
              <a:rPr lang="ru-RU" sz="4400" dirty="0" err="1" smtClean="0"/>
              <a:t>Мирзы-Бузурк-Нури</a:t>
            </a:r>
            <a:r>
              <a:rPr lang="ru-RU" sz="4400" dirty="0" smtClean="0"/>
              <a:t>, бывшего визиря </a:t>
            </a:r>
            <a:r>
              <a:rPr lang="ru-RU" sz="4400" dirty="0" err="1" smtClean="0"/>
              <a:t>Фегих-Али-шаха</a:t>
            </a:r>
            <a:r>
              <a:rPr lang="ru-RU" sz="4400" dirty="0" smtClean="0"/>
              <a:t>. Молодость свою он провел в доме отца, где вращаясь постоянно в среде интеллигентных и образованных людей, он отличался очень рано умственным развитием и прекрасным нравственным направлением.</a:t>
            </a:r>
          </a:p>
          <a:p>
            <a:pPr>
              <a:buNone/>
            </a:pPr>
            <a:r>
              <a:rPr lang="ru-RU" dirty="0" smtClean="0"/>
              <a:t>				</a:t>
            </a:r>
          </a:p>
          <a:p>
            <a:pPr>
              <a:buNone/>
            </a:pPr>
            <a:r>
              <a:rPr lang="ru-RU" dirty="0" smtClean="0"/>
              <a:t>		</a:t>
            </a:r>
          </a:p>
          <a:p>
            <a:pPr>
              <a:buNone/>
            </a:pPr>
            <a:r>
              <a:rPr lang="ru-RU" dirty="0" smtClean="0"/>
              <a:t>		</a:t>
            </a: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57158" y="1428736"/>
            <a:ext cx="8503920" cy="5545290"/>
          </a:xfrm>
        </p:spPr>
        <p:txBody>
          <a:bodyPr>
            <a:normAutofit/>
          </a:bodyPr>
          <a:lstStyle/>
          <a:p>
            <a:pPr>
              <a:buNone/>
            </a:pPr>
            <a:r>
              <a:rPr lang="ru-RU" dirty="0" smtClean="0"/>
              <a:t>	</a:t>
            </a:r>
            <a:r>
              <a:rPr lang="ru-RU" sz="2200" dirty="0" smtClean="0"/>
              <a:t>Когда началось движение </a:t>
            </a:r>
            <a:r>
              <a:rPr lang="ru-RU" sz="2200" dirty="0" err="1" smtClean="0"/>
              <a:t>бабидов</a:t>
            </a:r>
            <a:r>
              <a:rPr lang="ru-RU" sz="2200" dirty="0" smtClean="0"/>
              <a:t>*) </a:t>
            </a:r>
            <a:r>
              <a:rPr lang="ru-RU" sz="2200" dirty="0" err="1" smtClean="0"/>
              <a:t>Мирза-Хусейн-Али</a:t>
            </a:r>
            <a:r>
              <a:rPr lang="ru-RU" sz="2200" dirty="0" smtClean="0"/>
              <a:t> является одним из ревностных приверженцев Баба и проповедником его доктрины в </a:t>
            </a:r>
            <a:r>
              <a:rPr lang="ru-RU" sz="2200" dirty="0" err="1" smtClean="0"/>
              <a:t>Мазандеране</a:t>
            </a:r>
            <a:r>
              <a:rPr lang="ru-RU" sz="2200" dirty="0" smtClean="0"/>
              <a:t>, где и оставался до смерти </a:t>
            </a:r>
            <a:r>
              <a:rPr lang="ru-RU" sz="2200" dirty="0" err="1" smtClean="0"/>
              <a:t>Махоммед-Шаха</a:t>
            </a:r>
            <a:r>
              <a:rPr lang="ru-RU" sz="2200" dirty="0" smtClean="0"/>
              <a:t>. После этого он вернулся в Тегеран, где при посредстве </a:t>
            </a:r>
            <a:r>
              <a:rPr lang="ru-RU" sz="2200" dirty="0" err="1" smtClean="0"/>
              <a:t>Муллы-Абдуль-Керима</a:t>
            </a:r>
            <a:r>
              <a:rPr lang="ru-RU" sz="2200" dirty="0" smtClean="0"/>
              <a:t> </a:t>
            </a:r>
            <a:r>
              <a:rPr lang="ru-RU" sz="2200" dirty="0" err="1" smtClean="0"/>
              <a:t>Казвини</a:t>
            </a:r>
            <a:r>
              <a:rPr lang="ru-RU" sz="2200" dirty="0" smtClean="0"/>
              <a:t> вошел в сношения с </a:t>
            </a:r>
            <a:r>
              <a:rPr lang="ru-RU" sz="2200" dirty="0" err="1" smtClean="0"/>
              <a:t>Бабом</a:t>
            </a:r>
            <a:r>
              <a:rPr lang="ru-RU" sz="2200" dirty="0" smtClean="0"/>
              <a:t>.</a:t>
            </a:r>
          </a:p>
          <a:p>
            <a:pPr>
              <a:buNone/>
            </a:pPr>
            <a:r>
              <a:rPr lang="ru-RU" sz="2200" dirty="0" smtClean="0"/>
              <a:t>		В 1852 году, после покушения на жизнь </a:t>
            </a:r>
            <a:r>
              <a:rPr lang="ru-RU" sz="2200" dirty="0" err="1" smtClean="0"/>
              <a:t>Шаха-Наср-Эддина</a:t>
            </a:r>
            <a:r>
              <a:rPr lang="ru-RU" sz="2200" dirty="0" smtClean="0"/>
              <a:t>, </a:t>
            </a:r>
            <a:r>
              <a:rPr lang="ru-RU" sz="2200" dirty="0" err="1" smtClean="0"/>
              <a:t>Бэха-Улла</a:t>
            </a:r>
            <a:r>
              <a:rPr lang="ru-RU" sz="2200" dirty="0" smtClean="0"/>
              <a:t> должен был удалиться из Персии. По некоторым известиям, он был, в числе заподозренных в этом покушении, арестован, но благодаря вмешательству русского посла был освобожден. Историк </a:t>
            </a:r>
            <a:r>
              <a:rPr lang="ru-RU" sz="2200" dirty="0" err="1" smtClean="0"/>
              <a:t>бабидов</a:t>
            </a:r>
            <a:r>
              <a:rPr lang="ru-RU" sz="2200" dirty="0" smtClean="0"/>
              <a:t> </a:t>
            </a:r>
            <a:r>
              <a:rPr lang="ru-RU" sz="2200" dirty="0" err="1" smtClean="0"/>
              <a:t>Сейях</a:t>
            </a:r>
            <a:r>
              <a:rPr lang="ru-RU" sz="2200" dirty="0" smtClean="0"/>
              <a:t> об этом не упоминает,**), но за то сам </a:t>
            </a:r>
            <a:r>
              <a:rPr lang="ru-RU" sz="2200" dirty="0" err="1" smtClean="0"/>
              <a:t>Бэха-Улла</a:t>
            </a:r>
            <a:r>
              <a:rPr lang="ru-RU" sz="2200" dirty="0" smtClean="0"/>
              <a:t> в одном из своих посланий вспоминает с благодарностью помощь, оказанную ему русским посланником***).</a:t>
            </a:r>
          </a:p>
          <a:p>
            <a:pPr>
              <a:buNone/>
            </a:pPr>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normAutofit fontScale="70000" lnSpcReduction="20000"/>
          </a:bodyPr>
          <a:lstStyle/>
          <a:p>
            <a:pPr>
              <a:buNone/>
            </a:pPr>
            <a:r>
              <a:rPr lang="ru-RU" dirty="0" smtClean="0"/>
              <a:t>	</a:t>
            </a:r>
            <a:r>
              <a:rPr lang="ru-RU" sz="2900" dirty="0" smtClean="0"/>
              <a:t>Удалившись из Персии </a:t>
            </a:r>
            <a:r>
              <a:rPr lang="ru-RU" sz="2900" dirty="0" err="1" smtClean="0"/>
              <a:t>Бэха-Улла</a:t>
            </a:r>
            <a:r>
              <a:rPr lang="ru-RU" sz="2900" dirty="0" smtClean="0"/>
              <a:t> избрал себе местожительством Багдад. Прожив в полном уединении и отрешившись от всех дел около года в Багдаде, </a:t>
            </a:r>
            <a:r>
              <a:rPr lang="ru-RU" sz="2900" dirty="0" err="1" smtClean="0"/>
              <a:t>Бэха-Улла</a:t>
            </a:r>
            <a:r>
              <a:rPr lang="ru-RU" sz="2900" dirty="0" smtClean="0"/>
              <a:t> один без спутников отправился в горы турецкого Курдистана, изредка заезжая в </a:t>
            </a:r>
            <a:r>
              <a:rPr lang="ru-RU" sz="2900" dirty="0" err="1" smtClean="0"/>
              <a:t>Сулеймоние</a:t>
            </a:r>
            <a:r>
              <a:rPr lang="ru-RU" sz="2900" dirty="0" smtClean="0"/>
              <a:t> (</a:t>
            </a:r>
            <a:r>
              <a:rPr lang="ru-RU" sz="2900" dirty="0" err="1" smtClean="0"/>
              <a:t>sic</a:t>
            </a:r>
            <a:r>
              <a:rPr lang="ru-RU" sz="2900" dirty="0" smtClean="0"/>
              <a:t>). Но по настоянию </a:t>
            </a:r>
            <a:r>
              <a:rPr lang="ru-RU" sz="2900" dirty="0" err="1" smtClean="0"/>
              <a:t>бабидов</a:t>
            </a:r>
            <a:r>
              <a:rPr lang="ru-RU" sz="2900" dirty="0" smtClean="0"/>
              <a:t>, которые после казни Баба 1848 и разгромов в Хорасане, </a:t>
            </a:r>
            <a:r>
              <a:rPr lang="ru-RU" sz="2900" dirty="0" err="1" smtClean="0"/>
              <a:t>Мазандеране</a:t>
            </a:r>
            <a:r>
              <a:rPr lang="ru-RU" sz="2900" dirty="0" smtClean="0"/>
              <a:t> и Зенджане остались без руководителей, он опять вернулся в Багдад, пробыв два года в горах. Возвратившись в Багдад он посвятил себя, по словам упомянутого историка </a:t>
            </a:r>
            <a:r>
              <a:rPr lang="ru-RU" sz="2900" dirty="0" err="1" smtClean="0"/>
              <a:t>Сейяха</a:t>
            </a:r>
            <a:r>
              <a:rPr lang="ru-RU" sz="2900" dirty="0" smtClean="0"/>
              <a:t>****), «делу воспитания, побуждению к улучшению нравов, к приобретению познаний, усвоению искусств всех стран, к хорошему обхождению со всеми народами мира и доброжелательству ко всем национальностям, к общительности, единению, повиновению, скромности, к воспитанию детей, к производству того, в чем нуждается человеческий род, и основанию истинного счастья людей». Деятельность </a:t>
            </a:r>
            <a:r>
              <a:rPr lang="ru-RU" sz="2900" dirty="0" err="1" smtClean="0"/>
              <a:t>Бэха-Уллы</a:t>
            </a:r>
            <a:r>
              <a:rPr lang="ru-RU" sz="2900" dirty="0" smtClean="0"/>
              <a:t> здесь выразилась в неустанной переписке и рассылке увещаний и советов. К </a:t>
            </a:r>
            <a:r>
              <a:rPr lang="ru-RU" sz="2900" dirty="0" err="1" smtClean="0"/>
              <a:t>этому-же</a:t>
            </a:r>
            <a:r>
              <a:rPr lang="ru-RU" sz="2900" dirty="0" smtClean="0"/>
              <a:t> периоду относится и появление его первой книги, еще не претендующей на божественное происхождение, а именно </a:t>
            </a:r>
            <a:r>
              <a:rPr lang="ru-RU" sz="2900" dirty="0" err="1" smtClean="0"/>
              <a:t>Китабе</a:t>
            </a:r>
            <a:r>
              <a:rPr lang="ru-RU" sz="2900" dirty="0" smtClean="0"/>
              <a:t> </a:t>
            </a:r>
            <a:r>
              <a:rPr lang="ru-RU" sz="2900" dirty="0" err="1" smtClean="0"/>
              <a:t>Иган</a:t>
            </a:r>
            <a:r>
              <a:rPr lang="ru-RU" sz="2900" dirty="0" smtClean="0"/>
              <a:t>.</a:t>
            </a:r>
            <a:endParaRPr lang="ru-RU" sz="29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116662"/>
          </a:xfrm>
        </p:spPr>
        <p:txBody>
          <a:bodyPr>
            <a:normAutofit fontScale="77500" lnSpcReduction="20000"/>
          </a:bodyPr>
          <a:lstStyle/>
          <a:p>
            <a:pPr>
              <a:buNone/>
            </a:pPr>
            <a:r>
              <a:rPr lang="ru-RU" dirty="0" smtClean="0"/>
              <a:t>	</a:t>
            </a:r>
            <a:r>
              <a:rPr lang="ru-RU" sz="2800" dirty="0" smtClean="0"/>
              <a:t>К концу пребывания своего в Багдаде, т.е. перед тем, как его, по проискам персидского генерального консула </a:t>
            </a:r>
            <a:r>
              <a:rPr lang="ru-RU" sz="2800" dirty="0" err="1" smtClean="0"/>
              <a:t>Мирзы-Бузурк-Хана</a:t>
            </a:r>
            <a:r>
              <a:rPr lang="ru-RU" sz="2800" dirty="0" smtClean="0"/>
              <a:t>, вытребовали в Константинополь, </a:t>
            </a:r>
            <a:r>
              <a:rPr lang="ru-RU" sz="2800" dirty="0" err="1" smtClean="0"/>
              <a:t>Бэха-Улла</a:t>
            </a:r>
            <a:r>
              <a:rPr lang="ru-RU" sz="2800" dirty="0" smtClean="0"/>
              <a:t> объявил себя тем лицом, появление которого предсказывал Баб, и которому Баб считал себя предтечей. Действительно Баб неоднократно в своих писаниях говорил, что после него явится «тот, на которого Бог укажет» (</a:t>
            </a:r>
            <a:r>
              <a:rPr lang="ru-RU" sz="2800" dirty="0" err="1" smtClean="0"/>
              <a:t>Манн-юзхиругуллаху</a:t>
            </a:r>
            <a:r>
              <a:rPr lang="ru-RU" sz="2800" dirty="0" smtClean="0"/>
              <a:t>). Вот это то предсказание </a:t>
            </a:r>
            <a:r>
              <a:rPr lang="ru-RU" sz="2800" dirty="0" err="1" smtClean="0"/>
              <a:t>Бэха-Улла</a:t>
            </a:r>
            <a:r>
              <a:rPr lang="ru-RU" sz="2800" dirty="0" smtClean="0"/>
              <a:t> и принял на себя, и с этого момента </a:t>
            </a:r>
            <a:r>
              <a:rPr lang="ru-RU" sz="2800" dirty="0" err="1" smtClean="0"/>
              <a:t>бабизм</a:t>
            </a:r>
            <a:r>
              <a:rPr lang="ru-RU" sz="2800" dirty="0" smtClean="0"/>
              <a:t> вошел в совершенно новую фазу своего существования, претерпев во многом весьма существенные изменения. Весь новый религиозный строй заключается в массе отдельных посланий </a:t>
            </a:r>
            <a:r>
              <a:rPr lang="ru-RU" sz="2800" dirty="0" err="1" smtClean="0"/>
              <a:t>Бэха-Улла</a:t>
            </a:r>
            <a:r>
              <a:rPr lang="ru-RU" sz="2800" dirty="0" smtClean="0"/>
              <a:t>, адресованных различным лицам и по разным случаям и носящим большею частью название </a:t>
            </a:r>
            <a:r>
              <a:rPr lang="ru-RU" sz="2800" dirty="0" err="1" smtClean="0"/>
              <a:t>Лаух’ов</a:t>
            </a:r>
            <a:r>
              <a:rPr lang="ru-RU" sz="2800" dirty="0" smtClean="0"/>
              <a:t> (скрижалей); главные же основы заключаются в так называемой </a:t>
            </a:r>
            <a:r>
              <a:rPr lang="ru-RU" sz="2800" dirty="0" err="1" smtClean="0"/>
              <a:t>Китабе-Акдес</a:t>
            </a:r>
            <a:r>
              <a:rPr lang="ru-RU" sz="2800" dirty="0" smtClean="0"/>
              <a:t> (священнейшая книга), перевод которой на русский язык подготовляется к печати.</a:t>
            </a:r>
            <a:endParaRPr lang="ru-RU"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116662"/>
          </a:xfrm>
        </p:spPr>
        <p:txBody>
          <a:bodyPr>
            <a:normAutofit fontScale="85000" lnSpcReduction="20000"/>
          </a:bodyPr>
          <a:lstStyle/>
          <a:p>
            <a:pPr>
              <a:buNone/>
            </a:pPr>
            <a:r>
              <a:rPr lang="ru-RU" dirty="0" smtClean="0"/>
              <a:t>	В Константинополе </a:t>
            </a:r>
            <a:r>
              <a:rPr lang="ru-RU" dirty="0" err="1" smtClean="0"/>
              <a:t>Бэха-Улла</a:t>
            </a:r>
            <a:r>
              <a:rPr lang="ru-RU" dirty="0" smtClean="0"/>
              <a:t> и его спутники оставались не долее шести месяцев и по распоряжению турецкого правительства были поселены в </a:t>
            </a:r>
            <a:r>
              <a:rPr lang="ru-RU" dirty="0" err="1" smtClean="0"/>
              <a:t>Адрианополе</a:t>
            </a:r>
            <a:r>
              <a:rPr lang="ru-RU" dirty="0" smtClean="0"/>
              <a:t>. После пятилетнего пребывания в этом городе в среде </a:t>
            </a:r>
            <a:r>
              <a:rPr lang="ru-RU" dirty="0" err="1" smtClean="0"/>
              <a:t>бабидов</a:t>
            </a:r>
            <a:r>
              <a:rPr lang="ru-RU" dirty="0" smtClean="0"/>
              <a:t> произошли раздоры и они разделились на две партии: одни признавали </a:t>
            </a:r>
            <a:r>
              <a:rPr lang="ru-RU" dirty="0" err="1" smtClean="0"/>
              <a:t>Бэха-Улла</a:t>
            </a:r>
            <a:r>
              <a:rPr lang="ru-RU" dirty="0" smtClean="0"/>
              <a:t> за того, за кого он себя выдавал, </a:t>
            </a:r>
            <a:r>
              <a:rPr lang="ru-RU" dirty="0" err="1" smtClean="0"/>
              <a:t>другие-же</a:t>
            </a:r>
            <a:r>
              <a:rPr lang="ru-RU" dirty="0" smtClean="0"/>
              <a:t> сгруппировались около брата </a:t>
            </a:r>
            <a:r>
              <a:rPr lang="ru-RU" dirty="0" err="1" smtClean="0"/>
              <a:t>Бэха-Уллы</a:t>
            </a:r>
            <a:r>
              <a:rPr lang="ru-RU" dirty="0" smtClean="0"/>
              <a:t> </a:t>
            </a:r>
            <a:r>
              <a:rPr lang="ru-RU" dirty="0" err="1" smtClean="0"/>
              <a:t>Субхе-Эзеля</a:t>
            </a:r>
            <a:r>
              <a:rPr lang="ru-RU" dirty="0" smtClean="0"/>
              <a:t> (настоящее имя его Мирза </a:t>
            </a:r>
            <a:r>
              <a:rPr lang="ru-RU" dirty="0" err="1" smtClean="0"/>
              <a:t>Яхья</a:t>
            </a:r>
            <a:r>
              <a:rPr lang="ru-RU" dirty="0" smtClean="0"/>
              <a:t>). В виду этого турецкое правительство сочло необходимым разделить их: одних сослали на остров Кипр, </a:t>
            </a:r>
            <a:r>
              <a:rPr lang="ru-RU" dirty="0" err="1" smtClean="0"/>
              <a:t>других-же</a:t>
            </a:r>
            <a:r>
              <a:rPr lang="ru-RU" dirty="0" smtClean="0"/>
              <a:t> с </a:t>
            </a:r>
            <a:r>
              <a:rPr lang="ru-RU" dirty="0" err="1" smtClean="0"/>
              <a:t>Бэха-Уллой</a:t>
            </a:r>
            <a:r>
              <a:rPr lang="ru-RU" dirty="0" smtClean="0"/>
              <a:t> в </a:t>
            </a:r>
            <a:r>
              <a:rPr lang="ru-RU" dirty="0" err="1" smtClean="0"/>
              <a:t>Акку</a:t>
            </a:r>
            <a:r>
              <a:rPr lang="ru-RU" dirty="0" smtClean="0"/>
              <a:t>, где он и прожил до смерти. В настоящее время главой </a:t>
            </a:r>
            <a:r>
              <a:rPr lang="ru-RU" dirty="0" err="1" smtClean="0"/>
              <a:t>бабидов</a:t>
            </a:r>
            <a:r>
              <a:rPr lang="ru-RU" dirty="0" smtClean="0"/>
              <a:t>, согласно неоднократным указаниям </a:t>
            </a:r>
            <a:r>
              <a:rPr lang="ru-RU" dirty="0" err="1" smtClean="0"/>
              <a:t>Бэха</a:t>
            </a:r>
            <a:r>
              <a:rPr lang="ru-RU" dirty="0" smtClean="0"/>
              <a:t> Уллы и его последнего завещания, признан старший сын его Мирза </a:t>
            </a:r>
            <a:r>
              <a:rPr lang="ru-RU" dirty="0" err="1" smtClean="0"/>
              <a:t>Аббас</a:t>
            </a:r>
            <a:r>
              <a:rPr lang="ru-RU" dirty="0" smtClean="0"/>
              <a:t> (</a:t>
            </a:r>
            <a:r>
              <a:rPr lang="ru-RU" dirty="0" err="1" smtClean="0"/>
              <a:t>Аббас</a:t>
            </a:r>
            <a:r>
              <a:rPr lang="ru-RU" dirty="0" smtClean="0"/>
              <a:t> Эфенди) под титулом </a:t>
            </a:r>
            <a:r>
              <a:rPr lang="ru-RU" dirty="0" err="1" smtClean="0"/>
              <a:t>Гусне</a:t>
            </a:r>
            <a:r>
              <a:rPr lang="ru-RU" dirty="0" smtClean="0"/>
              <a:t> ’</a:t>
            </a:r>
            <a:r>
              <a:rPr lang="ru-RU" dirty="0" err="1" smtClean="0"/>
              <a:t>Аазем</a:t>
            </a:r>
            <a:r>
              <a:rPr lang="ru-RU" dirty="0" smtClean="0"/>
              <a:t> (величайшая ветвь)».</a:t>
            </a:r>
          </a:p>
          <a:p>
            <a:pPr>
              <a:buNone/>
            </a:pPr>
            <a:r>
              <a:rPr lang="ru-RU" dirty="0" smtClean="0"/>
              <a:t>	А. Г. Т[</a:t>
            </a:r>
            <a:r>
              <a:rPr lang="ru-RU" dirty="0" err="1" smtClean="0"/>
              <a:t>уман</a:t>
            </a:r>
            <a:r>
              <a:rPr lang="ru-RU" dirty="0" smtClean="0"/>
              <a:t>]</a:t>
            </a:r>
            <a:r>
              <a:rPr lang="ru-RU" dirty="0" err="1" smtClean="0"/>
              <a:t>ский</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Некролог в газете «Кавказ»</a:t>
            </a:r>
            <a:endParaRPr lang="ru-RU" dirty="0"/>
          </a:p>
        </p:txBody>
      </p:sp>
      <p:pic>
        <p:nvPicPr>
          <p:cNvPr id="4" name="Содержимое 3" descr="Слайд 37 Tumanski's Article on the Baha'i Faith in the Kavkaz news-paper.jpg"/>
          <p:cNvPicPr>
            <a:picLocks noGrp="1" noChangeAspect="1"/>
          </p:cNvPicPr>
          <p:nvPr>
            <p:ph sz="quarter" idx="1"/>
          </p:nvPr>
        </p:nvPicPr>
        <p:blipFill>
          <a:blip r:embed="rId3" cstate="print"/>
          <a:stretch>
            <a:fillRect/>
          </a:stretch>
        </p:blipFill>
        <p:spPr>
          <a:xfrm>
            <a:off x="3857620" y="1643050"/>
            <a:ext cx="1448328" cy="4572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normAutofit fontScale="85000" lnSpcReduction="10000"/>
          </a:bodyPr>
          <a:lstStyle/>
          <a:p>
            <a:pPr>
              <a:buNone/>
            </a:pPr>
            <a:r>
              <a:rPr lang="ru-RU" dirty="0" smtClean="0"/>
              <a:t>	</a:t>
            </a:r>
            <a:r>
              <a:rPr lang="ru-RU" sz="2800" dirty="0" smtClean="0"/>
              <a:t>«Однажды ночью, во сне со всех сторон стали доноситься до Меня сии возвышенные слова: ‘Воистину Мы даруем победу Тебе и перу Твоему. Да не опечалят Тебя сии напасти, и да не устрашишься, ибо нечего Тебе страшиться. Скоро явит Бог сокровища земные—людей, что помогут Тебе через Тебя Самого и Имя Твое, коим живит Господь сердца уверовавших в Него’... В те дни, что Я провел в заточении в Тегеране, Мне было не до сна в смрадной темнице, где Я изнывал под тяжестью цепей, но когда случалось задремать, то словно бы истекало нечто из темени по груди, подобно могучему потоку, несущемуся с горной вершины. Все тело мое тогда было охвачено пламенем, а с языка срывались речи, не предназначенные для слуха смертного»</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1527048"/>
            <a:ext cx="8503920" cy="5045224"/>
          </a:xfrm>
        </p:spPr>
        <p:txBody>
          <a:bodyPr/>
          <a:lstStyle/>
          <a:p>
            <a:pPr>
              <a:buNone/>
            </a:pPr>
            <a:r>
              <a:rPr lang="ru-RU" dirty="0" smtClean="0"/>
              <a:t>	</a:t>
            </a:r>
            <a:r>
              <a:rPr lang="ru-RU" sz="2800" dirty="0" smtClean="0"/>
              <a:t>«О царь России! ... Остерегись, дабы ничто не удержало тебя от обращения лица твоего к Господу твоему, Сострадательному, </a:t>
            </a:r>
            <a:r>
              <a:rPr lang="ru-RU" sz="2800" dirty="0" err="1" smtClean="0"/>
              <a:t>Наимилостивому</a:t>
            </a:r>
            <a:r>
              <a:rPr lang="ru-RU" sz="2800" dirty="0" smtClean="0"/>
              <a:t>… </a:t>
            </a:r>
            <a:r>
              <a:rPr lang="ru-RU" sz="2800" i="1" dirty="0" smtClean="0"/>
              <a:t>В то время, когда лежал Я в цепях [и] оковах в тегеранской темнице, один из твоих посланников протянул Мне руку помощи. Посему определил для тебя Бог положение, которое не постижимо ни чьим знанием, кроме как знанием Его Самого</a:t>
            </a:r>
            <a:r>
              <a:rPr lang="ru-RU" sz="2800" dirty="0" smtClean="0"/>
              <a:t>. Остерегись променять возвышенное состояние сие».</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r>
              <a:rPr lang="ru-RU" dirty="0" smtClean="0"/>
              <a:t>	</a:t>
            </a:r>
            <a:r>
              <a:rPr lang="ru-RU" sz="3600" dirty="0" smtClean="0"/>
              <a:t>«И когда Гонимый [сей] вышел из темницы, то по указу его величества шаха, да оградит его Бог, Всевышний, Мы отправились в Ирак в сопровождении лиц, находящихся на службе у высокочтимых правительств Персии и России…»</a:t>
            </a:r>
          </a:p>
          <a:p>
            <a:pPr>
              <a:buNone/>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ctr">
              <a:buNone/>
            </a:pPr>
            <a:r>
              <a:rPr lang="ru-RU" i="1" dirty="0" smtClean="0"/>
              <a:t>	</a:t>
            </a:r>
          </a:p>
          <a:p>
            <a:pPr algn="ctr">
              <a:buNone/>
            </a:pPr>
            <a:r>
              <a:rPr lang="ru-RU" sz="4400" i="1" dirty="0" smtClean="0"/>
              <a:t>Сокровенные слова</a:t>
            </a:r>
          </a:p>
          <a:p>
            <a:pPr algn="ctr">
              <a:buNone/>
            </a:pPr>
            <a:r>
              <a:rPr lang="ru-RU" sz="4400" i="1" dirty="0" smtClean="0"/>
              <a:t>	Семь долин и Четыре долины </a:t>
            </a:r>
          </a:p>
          <a:p>
            <a:pPr algn="ctr">
              <a:buNone/>
            </a:pPr>
            <a:r>
              <a:rPr lang="ru-RU" sz="4400" i="1" dirty="0" smtClean="0"/>
              <a:t>	</a:t>
            </a:r>
            <a:r>
              <a:rPr lang="ru-RU" sz="4400" i="1" dirty="0" err="1" smtClean="0"/>
              <a:t>Китаб-и-Иган</a:t>
            </a:r>
            <a:r>
              <a:rPr lang="ru-RU" sz="4400" i="1" dirty="0" smtClean="0"/>
              <a:t> («Книга Несомненности»)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Одна из пещер, где скрывался </a:t>
            </a:r>
            <a:r>
              <a:rPr lang="ru-RU" dirty="0" err="1" smtClean="0"/>
              <a:t>Бахаулла</a:t>
            </a:r>
            <a:endParaRPr lang="ru-RU" dirty="0"/>
          </a:p>
        </p:txBody>
      </p:sp>
      <p:pic>
        <p:nvPicPr>
          <p:cNvPr id="4" name="Содержимое 3" descr="Слайд 7 Baha'u'llah's cave Sarghalu in Kurdistan.bmp"/>
          <p:cNvPicPr>
            <a:picLocks noGrp="1" noChangeAspect="1"/>
          </p:cNvPicPr>
          <p:nvPr>
            <p:ph sz="quarter" idx="1"/>
          </p:nvPr>
        </p:nvPicPr>
        <p:blipFill>
          <a:blip r:embed="rId2" cstate="print"/>
          <a:stretch>
            <a:fillRect/>
          </a:stretch>
        </p:blipFill>
        <p:spPr>
          <a:xfrm>
            <a:off x="785786" y="1643050"/>
            <a:ext cx="7572428" cy="464346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569</TotalTime>
  <Words>518</Words>
  <Application>Microsoft Office PowerPoint</Application>
  <PresentationFormat>Экран (4:3)</PresentationFormat>
  <Paragraphs>168</Paragraphs>
  <Slides>49</Slides>
  <Notes>45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49</vt:i4>
      </vt:variant>
    </vt:vector>
  </HeadingPairs>
  <TitlesOfParts>
    <vt:vector size="56" baseType="lpstr">
      <vt:lpstr>Calibri</vt:lpstr>
      <vt:lpstr>Georgia</vt:lpstr>
      <vt:lpstr>Times New Roman</vt:lpstr>
      <vt:lpstr>TransRoman</vt:lpstr>
      <vt:lpstr>Wingdings</vt:lpstr>
      <vt:lpstr>Wingdings 2</vt:lpstr>
      <vt:lpstr>Официальная</vt:lpstr>
      <vt:lpstr>Жизнь и Миссия Бахауллы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Одна из пещер, где скрывался Бахаулла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Скрижаль Священного Морехода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Лаух-и-Хаудадж</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Письмо Брауна Розену о Бахаулле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Некролог в газете «Кавказ»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Жизнь и Миссия Бахауллы</dc:title>
  <dc:creator>Youli</dc:creator>
  <cp:lastModifiedBy>Vladimir Chupin</cp:lastModifiedBy>
  <cp:revision>48</cp:revision>
  <dcterms:created xsi:type="dcterms:W3CDTF">2016-07-24T08:50:29Z</dcterms:created>
  <dcterms:modified xsi:type="dcterms:W3CDTF">2016-08-06T14:04:52Z</dcterms:modified>
</cp:coreProperties>
</file>